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8" r:id="rId1"/>
  </p:sldMasterIdLst>
  <p:notesMasterIdLst>
    <p:notesMasterId r:id="rId11"/>
  </p:notesMasterIdLst>
  <p:sldIdLst>
    <p:sldId id="678" r:id="rId2"/>
    <p:sldId id="692" r:id="rId3"/>
    <p:sldId id="693" r:id="rId4"/>
    <p:sldId id="694" r:id="rId5"/>
    <p:sldId id="695" r:id="rId6"/>
    <p:sldId id="696" r:id="rId7"/>
    <p:sldId id="697" r:id="rId8"/>
    <p:sldId id="698" r:id="rId9"/>
    <p:sldId id="699"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559" autoAdjust="0"/>
    <p:restoredTop sz="94660"/>
  </p:normalViewPr>
  <p:slideViewPr>
    <p:cSldViewPr>
      <p:cViewPr varScale="1">
        <p:scale>
          <a:sx n="86" d="100"/>
          <a:sy n="86" d="100"/>
        </p:scale>
        <p:origin x="-864" y="-78"/>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20E29F-20D3-4016-ABE4-A4CF3BFACB6E}" type="datetimeFigureOut">
              <a:rPr lang="en-US" smtClean="0"/>
              <a:pPr/>
              <a:t>4/12/2020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EA0441-5A10-4C2A-993A-8D3FB57AE14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3</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4</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5</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6</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7</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8</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9</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1" y="0"/>
            <a:ext cx="9143999" cy="385157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2516886"/>
            <a:ext cx="8077200" cy="1255014"/>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371600"/>
            <a:ext cx="8077200" cy="1124712"/>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
        <p:nvSpPr>
          <p:cNvPr id="10" name="Rectangle 9"/>
          <p:cNvSpPr/>
          <p:nvPr/>
        </p:nvSpPr>
        <p:spPr bwMode="invGray">
          <a:xfrm>
            <a:off x="0" y="3846251"/>
            <a:ext cx="9144000" cy="3429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51435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8" y="0"/>
            <a:ext cx="2514601" cy="51435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05980"/>
            <a:ext cx="1905000" cy="4388644"/>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28600"/>
            <a:ext cx="6019800" cy="4388644"/>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4/12/2020</a:t>
            </a:fld>
            <a:endParaRPr lang="en-US"/>
          </a:p>
        </p:txBody>
      </p:sp>
      <p:sp>
        <p:nvSpPr>
          <p:cNvPr id="5" name="Footer Placeholder 4"/>
          <p:cNvSpPr>
            <a:spLocks noGrp="1"/>
          </p:cNvSpPr>
          <p:nvPr>
            <p:ph type="ftr" sz="quarter" idx="11"/>
          </p:nvPr>
        </p:nvSpPr>
        <p:spPr>
          <a:xfrm>
            <a:off x="2640597" y="4783095"/>
            <a:ext cx="3836404" cy="273844"/>
          </a:xfrm>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6586"/>
            <a:ext cx="8229600" cy="939546"/>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195189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1951890"/>
            <a:ext cx="9144000" cy="3429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89154"/>
            <a:ext cx="8013192" cy="1227582"/>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371600"/>
            <a:ext cx="8022336" cy="51435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BA614C0-BBCD-4D6D-9A2A-B9D8C04BAA2C}" type="datetimeFigureOut">
              <a:rPr lang="en-US" smtClean="0"/>
              <a:pPr/>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330452"/>
            <a:ext cx="4038600" cy="3467862"/>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330452"/>
            <a:ext cx="4038600" cy="3467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BA614C0-BBCD-4D6D-9A2A-B9D8C04BAA2C}" type="datetimeFigureOut">
              <a:rPr lang="en-US" smtClean="0"/>
              <a:pPr/>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74241"/>
            <a:ext cx="4040188" cy="536516"/>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1837134"/>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6" y="1274241"/>
            <a:ext cx="4041775" cy="536516"/>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6" y="1837134"/>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BA614C0-BBCD-4D6D-9A2A-B9D8C04BAA2C}" type="datetimeFigureOut">
              <a:rPr lang="en-US" smtClean="0"/>
              <a:pPr/>
              <a:t>4/12/2020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BA614C0-BBCD-4D6D-9A2A-B9D8C04BAA2C}" type="datetimeFigureOut">
              <a:rPr lang="en-US" smtClean="0"/>
              <a:pPr/>
              <a:t>4/12/2020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A614C0-BBCD-4D6D-9A2A-B9D8C04BAA2C}" type="datetimeFigureOut">
              <a:rPr lang="en-US" smtClean="0"/>
              <a:pPr/>
              <a:t>4/12/2020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14300"/>
            <a:ext cx="2523744" cy="733806"/>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8" y="1307350"/>
            <a:ext cx="5920641" cy="34191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297514"/>
            <a:ext cx="2468880" cy="342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BA614C0-BBCD-4D6D-9A2A-B9D8C04BAA2C}" type="datetimeFigureOut">
              <a:rPr lang="en-US" smtClean="0"/>
              <a:pPr/>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0147A-B6AC-411F-B8A2-055842538063}" type="slidenum">
              <a:rPr lang="en-US" smtClean="0"/>
              <a:pPr/>
              <a:t>‹#›</a:t>
            </a:fld>
            <a:endParaRPr lang="en-US"/>
          </a:p>
        </p:txBody>
      </p:sp>
      <p:sp>
        <p:nvSpPr>
          <p:cNvPr id="12" name="Rectangle 11"/>
          <p:cNvSpPr/>
          <p:nvPr/>
        </p:nvSpPr>
        <p:spPr bwMode="invGray">
          <a:xfrm>
            <a:off x="2855737" y="0"/>
            <a:ext cx="45720" cy="1090422"/>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090422"/>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16586"/>
            <a:ext cx="2525150" cy="733806"/>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6" y="1113606"/>
            <a:ext cx="6247397" cy="4029894"/>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296162"/>
            <a:ext cx="2468880" cy="342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877824"/>
            <a:ext cx="2523744" cy="150876"/>
          </a:xfrm>
        </p:spPr>
        <p:txBody>
          <a:bodyPr/>
          <a:lstStyle/>
          <a:p>
            <a:fld id="{7BA614C0-BBCD-4D6D-9A2A-B9D8C04BAA2C}" type="datetimeFigureOut">
              <a:rPr lang="en-US" smtClean="0"/>
              <a:pPr/>
              <a:t>4/12/2020</a:t>
            </a:fld>
            <a:endParaRPr lang="en-US"/>
          </a:p>
        </p:txBody>
      </p:sp>
      <p:sp>
        <p:nvSpPr>
          <p:cNvPr id="11" name="Rectangle 10"/>
          <p:cNvSpPr/>
          <p:nvPr/>
        </p:nvSpPr>
        <p:spPr>
          <a:xfrm>
            <a:off x="2855737" y="0"/>
            <a:ext cx="45720" cy="51435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51435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877824"/>
            <a:ext cx="5193792" cy="150876"/>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877824"/>
            <a:ext cx="733864" cy="150876"/>
          </a:xfrm>
        </p:spPr>
        <p:txBody>
          <a:bodyPr/>
          <a:lstStyle/>
          <a:p>
            <a:fld id="{4240147A-B6AC-411F-B8A2-05584253806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bwMode="invGray">
          <a:xfrm>
            <a:off x="0" y="1076921"/>
            <a:ext cx="9144000" cy="3429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1" y="0"/>
            <a:ext cx="9143999" cy="10753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14300"/>
            <a:ext cx="8229600" cy="938297"/>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331394"/>
            <a:ext cx="8229600" cy="3469207"/>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4857749"/>
            <a:ext cx="2133600" cy="20574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7BA614C0-BBCD-4D6D-9A2A-B9D8C04BAA2C}" type="datetimeFigureOut">
              <a:rPr lang="en-US" smtClean="0"/>
              <a:pPr/>
              <a:t>4/12/2020</a:t>
            </a:fld>
            <a:endParaRPr lang="en-US"/>
          </a:p>
        </p:txBody>
      </p:sp>
      <p:sp>
        <p:nvSpPr>
          <p:cNvPr id="5" name="Footer Placeholder 4"/>
          <p:cNvSpPr>
            <a:spLocks noGrp="1"/>
          </p:cNvSpPr>
          <p:nvPr>
            <p:ph type="ftr" sz="quarter" idx="3"/>
          </p:nvPr>
        </p:nvSpPr>
        <p:spPr>
          <a:xfrm>
            <a:off x="2640597" y="4857749"/>
            <a:ext cx="5507719" cy="20574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4857749"/>
            <a:ext cx="733864" cy="20574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240147A-B6AC-411F-B8A2-05584253806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rbi.org.in/"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017974"/>
            <a:ext cx="7772400" cy="3053975"/>
          </a:xfrm>
        </p:spPr>
        <p:txBody>
          <a:bodyPr>
            <a:normAutofit/>
          </a:bodyPr>
          <a:lstStyle/>
          <a:p>
            <a:pPr algn="ctr"/>
            <a:r>
              <a:rPr lang="en-US" dirty="0" smtClean="0"/>
              <a:t>FEMA OVERVIEW AND </a:t>
            </a:r>
            <a:br>
              <a:rPr lang="en-US" dirty="0" smtClean="0"/>
            </a:br>
            <a:r>
              <a:rPr lang="en-US" dirty="0" smtClean="0"/>
              <a:t>LIBERALISED REMITTANCE SCHEME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3000" b="1" dirty="0" smtClean="0"/>
              <a:t>OVERVIEW</a:t>
            </a:r>
            <a:endParaRPr lang="en-US" sz="3000" dirty="0"/>
          </a:p>
        </p:txBody>
      </p:sp>
      <p:sp>
        <p:nvSpPr>
          <p:cNvPr id="6" name="Content Placeholder 5"/>
          <p:cNvSpPr>
            <a:spLocks noGrp="1"/>
          </p:cNvSpPr>
          <p:nvPr>
            <p:ph idx="1"/>
          </p:nvPr>
        </p:nvSpPr>
        <p:spPr>
          <a:xfrm>
            <a:off x="0" y="1142990"/>
            <a:ext cx="9144000" cy="4000510"/>
          </a:xfrm>
        </p:spPr>
        <p:txBody>
          <a:bodyPr>
            <a:normAutofit fontScale="85000" lnSpcReduction="20000"/>
          </a:bodyPr>
          <a:lstStyle/>
          <a:p>
            <a:r>
              <a:rPr lang="en-IN" sz="1900" dirty="0" smtClean="0">
                <a:latin typeface="Tahoma" pitchFamily="34" charset="0"/>
                <a:ea typeface="Tahoma" pitchFamily="34" charset="0"/>
                <a:cs typeface="Tahoma" pitchFamily="34" charset="0"/>
              </a:rPr>
              <a:t>FEMA Act contain only 49 sections. It lays down only macro guidelines. The law prescribing detailed guidelines is prescribed in Notifications, Rules, Regulations, Circulars, Master Directions and Master Circulars. It is updated on the website of RBI </a:t>
            </a:r>
            <a:r>
              <a:rPr lang="en-US" sz="1900" dirty="0" smtClean="0">
                <a:latin typeface="Tahoma" pitchFamily="34" charset="0"/>
                <a:ea typeface="Tahoma" pitchFamily="34" charset="0"/>
                <a:cs typeface="Tahoma" pitchFamily="34" charset="0"/>
                <a:hlinkClick r:id="rId3"/>
              </a:rPr>
              <a:t>https://www.rbi.org.in</a:t>
            </a:r>
            <a:r>
              <a:rPr lang="en-US" sz="1900" dirty="0" smtClean="0">
                <a:latin typeface="Tahoma" pitchFamily="34" charset="0"/>
                <a:ea typeface="Tahoma" pitchFamily="34" charset="0"/>
                <a:cs typeface="Tahoma" pitchFamily="34" charset="0"/>
                <a:hlinkClick r:id="rId3"/>
              </a:rPr>
              <a:t>/</a:t>
            </a:r>
            <a:r>
              <a:rPr lang="en-US" sz="1900" dirty="0" smtClean="0">
                <a:latin typeface="Tahoma" pitchFamily="34" charset="0"/>
                <a:ea typeface="Tahoma" pitchFamily="34" charset="0"/>
                <a:cs typeface="Tahoma" pitchFamily="34" charset="0"/>
              </a:rPr>
              <a:t>. </a:t>
            </a:r>
          </a:p>
          <a:p>
            <a:r>
              <a:rPr lang="en-IN" sz="1900" dirty="0" smtClean="0">
                <a:latin typeface="Tahoma" pitchFamily="34" charset="0"/>
                <a:ea typeface="Tahoma" pitchFamily="34" charset="0"/>
                <a:cs typeface="Tahoma" pitchFamily="34" charset="0"/>
              </a:rPr>
              <a:t>FEMA Act has only 49 sections out of which section 1 to 9 are operating provisions. </a:t>
            </a:r>
          </a:p>
          <a:p>
            <a:r>
              <a:rPr lang="en-IN" sz="1900" dirty="0" smtClean="0">
                <a:latin typeface="Tahoma" pitchFamily="34" charset="0"/>
                <a:ea typeface="Tahoma" pitchFamily="34" charset="0"/>
                <a:cs typeface="Tahoma" pitchFamily="34" charset="0"/>
              </a:rPr>
              <a:t>FEMA does not place emphasis on citizenship. </a:t>
            </a:r>
            <a:r>
              <a:rPr lang="en-US" sz="1900" dirty="0" smtClean="0">
                <a:latin typeface="Tahoma" pitchFamily="34" charset="0"/>
                <a:ea typeface="Tahoma" pitchFamily="34" charset="0"/>
                <a:cs typeface="Tahoma" pitchFamily="34" charset="0"/>
              </a:rPr>
              <a:t>FEMA has some </a:t>
            </a:r>
            <a:r>
              <a:rPr lang="en-US" sz="1900" dirty="0" smtClean="0">
                <a:latin typeface="Tahoma" pitchFamily="34" charset="0"/>
                <a:ea typeface="Tahoma" pitchFamily="34" charset="0"/>
                <a:cs typeface="Tahoma" pitchFamily="34" charset="0"/>
              </a:rPr>
              <a:t>extra territorial </a:t>
            </a:r>
            <a:r>
              <a:rPr lang="en-US" sz="1900" dirty="0" smtClean="0">
                <a:latin typeface="Tahoma" pitchFamily="34" charset="0"/>
                <a:ea typeface="Tahoma" pitchFamily="34" charset="0"/>
                <a:cs typeface="Tahoma" pitchFamily="34" charset="0"/>
              </a:rPr>
              <a:t>jurisdiction also as it </a:t>
            </a:r>
            <a:r>
              <a:rPr lang="en-US" sz="1900" dirty="0" smtClean="0">
                <a:latin typeface="Tahoma" pitchFamily="34" charset="0"/>
                <a:ea typeface="Tahoma" pitchFamily="34" charset="0"/>
                <a:cs typeface="Tahoma" pitchFamily="34" charset="0"/>
              </a:rPr>
              <a:t>also applies to all branches, offices and agencies outside India owned and controlled by a person resident in </a:t>
            </a:r>
            <a:r>
              <a:rPr lang="en-US" sz="1900" dirty="0" smtClean="0">
                <a:latin typeface="Tahoma" pitchFamily="34" charset="0"/>
                <a:ea typeface="Tahoma" pitchFamily="34" charset="0"/>
                <a:cs typeface="Tahoma" pitchFamily="34" charset="0"/>
              </a:rPr>
              <a:t>India. </a:t>
            </a:r>
          </a:p>
          <a:p>
            <a:r>
              <a:rPr lang="en-US" sz="1900" dirty="0" smtClean="0">
                <a:latin typeface="Tahoma" pitchFamily="34" charset="0"/>
                <a:ea typeface="Tahoma" pitchFamily="34" charset="0"/>
                <a:cs typeface="Tahoma" pitchFamily="34" charset="0"/>
              </a:rPr>
              <a:t>FEMA Act, Rules &amp; Regulations are </a:t>
            </a:r>
            <a:r>
              <a:rPr lang="en-US" sz="1900" dirty="0" smtClean="0">
                <a:latin typeface="Tahoma" pitchFamily="34" charset="0"/>
                <a:ea typeface="Tahoma" pitchFamily="34" charset="0"/>
                <a:cs typeface="Tahoma" pitchFamily="34" charset="0"/>
              </a:rPr>
              <a:t>based </a:t>
            </a:r>
            <a:r>
              <a:rPr lang="en-US" sz="1900" dirty="0" smtClean="0">
                <a:latin typeface="Tahoma" pitchFamily="34" charset="0"/>
                <a:ea typeface="Tahoma" pitchFamily="34" charset="0"/>
                <a:cs typeface="Tahoma" pitchFamily="34" charset="0"/>
              </a:rPr>
              <a:t>on whether </a:t>
            </a:r>
            <a:r>
              <a:rPr lang="en-US" sz="1900" dirty="0" smtClean="0">
                <a:latin typeface="Tahoma" pitchFamily="34" charset="0"/>
                <a:ea typeface="Tahoma" pitchFamily="34" charset="0"/>
                <a:cs typeface="Tahoma" pitchFamily="34" charset="0"/>
              </a:rPr>
              <a:t>the person is a Resident in India or person resident outside India  or </a:t>
            </a:r>
            <a:r>
              <a:rPr lang="en-US" sz="1900" dirty="0" smtClean="0">
                <a:latin typeface="Tahoma" pitchFamily="34" charset="0"/>
                <a:ea typeface="Tahoma" pitchFamily="34" charset="0"/>
                <a:cs typeface="Tahoma" pitchFamily="34" charset="0"/>
              </a:rPr>
              <a:t>Nonresident Indian and whether a transaction is </a:t>
            </a:r>
            <a:r>
              <a:rPr lang="en-US" sz="1900" dirty="0" smtClean="0">
                <a:latin typeface="Tahoma" pitchFamily="34" charset="0"/>
                <a:ea typeface="Tahoma" pitchFamily="34" charset="0"/>
                <a:cs typeface="Tahoma" pitchFamily="34" charset="0"/>
              </a:rPr>
              <a:t>a Current or Capital Account </a:t>
            </a:r>
            <a:r>
              <a:rPr lang="en-US" sz="1900" dirty="0" smtClean="0">
                <a:latin typeface="Tahoma" pitchFamily="34" charset="0"/>
                <a:ea typeface="Tahoma" pitchFamily="34" charset="0"/>
                <a:cs typeface="Tahoma" pitchFamily="34" charset="0"/>
              </a:rPr>
              <a:t>transaction</a:t>
            </a:r>
            <a:r>
              <a:rPr lang="en-US" sz="1900" dirty="0" smtClean="0">
                <a:latin typeface="Tahoma" pitchFamily="34" charset="0"/>
                <a:ea typeface="Tahoma" pitchFamily="34" charset="0"/>
                <a:cs typeface="Tahoma" pitchFamily="34" charset="0"/>
              </a:rPr>
              <a:t>. Multiple notifications and rules can apply to a particular </a:t>
            </a:r>
            <a:r>
              <a:rPr lang="en-US" sz="1900" dirty="0" smtClean="0">
                <a:latin typeface="Tahoma" pitchFamily="34" charset="0"/>
                <a:ea typeface="Tahoma" pitchFamily="34" charset="0"/>
                <a:cs typeface="Tahoma" pitchFamily="34" charset="0"/>
              </a:rPr>
              <a:t>transaction. </a:t>
            </a:r>
          </a:p>
          <a:p>
            <a:r>
              <a:rPr lang="en-US" sz="1900" dirty="0" smtClean="0">
                <a:latin typeface="Tahoma" pitchFamily="34" charset="0"/>
                <a:ea typeface="Tahoma" pitchFamily="34" charset="0"/>
                <a:cs typeface="Tahoma" pitchFamily="34" charset="0"/>
              </a:rPr>
              <a:t>Under FERA, all transactions in foreign exchange and dealings with Non-Residents were prohibited unless permitted by RBI. </a:t>
            </a:r>
            <a:r>
              <a:rPr lang="en-US" sz="1900" dirty="0" smtClean="0">
                <a:latin typeface="Tahoma" pitchFamily="34" charset="0"/>
                <a:ea typeface="Tahoma" pitchFamily="34" charset="0"/>
                <a:cs typeface="Tahoma" pitchFamily="34" charset="0"/>
              </a:rPr>
              <a:t>Under FEMA </a:t>
            </a:r>
            <a:r>
              <a:rPr lang="en-US" sz="1900" dirty="0" smtClean="0">
                <a:latin typeface="Tahoma" pitchFamily="34" charset="0"/>
                <a:ea typeface="Tahoma" pitchFamily="34" charset="0"/>
                <a:cs typeface="Tahoma" pitchFamily="34" charset="0"/>
              </a:rPr>
              <a:t>Current Account transactions are freely permitted unless prohibited </a:t>
            </a:r>
            <a:r>
              <a:rPr lang="en-US" sz="1900" dirty="0" err="1" smtClean="0">
                <a:latin typeface="Tahoma" pitchFamily="34" charset="0"/>
                <a:ea typeface="Tahoma" pitchFamily="34" charset="0"/>
                <a:cs typeface="Tahoma" pitchFamily="34" charset="0"/>
              </a:rPr>
              <a:t>whreas</a:t>
            </a:r>
            <a:r>
              <a:rPr lang="en-US" sz="1900" dirty="0" smtClean="0">
                <a:latin typeface="Tahoma" pitchFamily="34" charset="0"/>
                <a:ea typeface="Tahoma" pitchFamily="34" charset="0"/>
                <a:cs typeface="Tahoma" pitchFamily="34" charset="0"/>
              </a:rPr>
              <a:t> Capital </a:t>
            </a:r>
            <a:r>
              <a:rPr lang="en-US" sz="1900" dirty="0" smtClean="0">
                <a:latin typeface="Tahoma" pitchFamily="34" charset="0"/>
                <a:ea typeface="Tahoma" pitchFamily="34" charset="0"/>
                <a:cs typeface="Tahoma" pitchFamily="34" charset="0"/>
              </a:rPr>
              <a:t>Account transactions are prohibited unless </a:t>
            </a:r>
            <a:r>
              <a:rPr lang="en-US" sz="1900" dirty="0" smtClean="0">
                <a:latin typeface="Tahoma" pitchFamily="34" charset="0"/>
                <a:ea typeface="Tahoma" pitchFamily="34" charset="0"/>
                <a:cs typeface="Tahoma" pitchFamily="34" charset="0"/>
              </a:rPr>
              <a:t>permitted. </a:t>
            </a:r>
          </a:p>
          <a:p>
            <a:r>
              <a:rPr lang="en-IN" sz="1900" dirty="0" err="1" smtClean="0">
                <a:latin typeface="Tahoma" pitchFamily="34" charset="0"/>
                <a:ea typeface="Tahoma" pitchFamily="34" charset="0"/>
                <a:cs typeface="Tahoma" pitchFamily="34" charset="0"/>
              </a:rPr>
              <a:t>W.e.f</a:t>
            </a:r>
            <a:r>
              <a:rPr lang="en-IN" sz="1900" dirty="0" smtClean="0">
                <a:latin typeface="Tahoma" pitchFamily="34" charset="0"/>
                <a:ea typeface="Tahoma" pitchFamily="34" charset="0"/>
                <a:cs typeface="Tahoma" pitchFamily="34" charset="0"/>
              </a:rPr>
              <a:t>. 15.10.2019 power to regulate FEMA has shifted to the Central Government from the RBI as now Central Government has the power, in </a:t>
            </a:r>
            <a:r>
              <a:rPr lang="en-IN" sz="1900" dirty="0" smtClean="0">
                <a:latin typeface="Tahoma" pitchFamily="34" charset="0"/>
                <a:ea typeface="Tahoma" pitchFamily="34" charset="0"/>
                <a:cs typeface="Tahoma" pitchFamily="34" charset="0"/>
              </a:rPr>
              <a:t>consultation with the </a:t>
            </a:r>
            <a:r>
              <a:rPr lang="en-IN" sz="1900" dirty="0" smtClean="0">
                <a:latin typeface="Tahoma" pitchFamily="34" charset="0"/>
                <a:ea typeface="Tahoma" pitchFamily="34" charset="0"/>
                <a:cs typeface="Tahoma" pitchFamily="34" charset="0"/>
              </a:rPr>
              <a:t>RBI,</a:t>
            </a:r>
            <a:r>
              <a:rPr lang="en-IN" sz="1900" dirty="0" smtClean="0">
                <a:latin typeface="Tahoma" pitchFamily="34" charset="0"/>
                <a:ea typeface="Tahoma" pitchFamily="34" charset="0"/>
                <a:cs typeface="Tahoma" pitchFamily="34" charset="0"/>
              </a:rPr>
              <a:t> to notify</a:t>
            </a:r>
            <a:r>
              <a:rPr lang="en-IN" sz="1900" dirty="0" smtClean="0">
                <a:latin typeface="Tahoma" pitchFamily="34" charset="0"/>
                <a:ea typeface="Tahoma" pitchFamily="34" charset="0"/>
                <a:cs typeface="Tahoma" pitchFamily="34" charset="0"/>
              </a:rPr>
              <a:t> any </a:t>
            </a:r>
            <a:r>
              <a:rPr lang="en-IN" sz="1900" dirty="0" smtClean="0">
                <a:latin typeface="Tahoma" pitchFamily="34" charset="0"/>
                <a:ea typeface="Tahoma" pitchFamily="34" charset="0"/>
                <a:cs typeface="Tahoma" pitchFamily="34" charset="0"/>
              </a:rPr>
              <a:t>class or classes of capital account transactions, not involving debt instruments, which are </a:t>
            </a:r>
            <a:r>
              <a:rPr lang="en-IN" sz="1900" dirty="0" smtClean="0">
                <a:latin typeface="Tahoma" pitchFamily="34" charset="0"/>
                <a:ea typeface="Tahoma" pitchFamily="34" charset="0"/>
                <a:cs typeface="Tahoma" pitchFamily="34" charset="0"/>
              </a:rPr>
              <a:t>permissible</a:t>
            </a:r>
            <a:r>
              <a:rPr lang="en-US" sz="1900" dirty="0" smtClean="0">
                <a:latin typeface="Tahoma" pitchFamily="34" charset="0"/>
                <a:ea typeface="Tahoma" pitchFamily="34" charset="0"/>
                <a:cs typeface="Tahoma" pitchFamily="34" charset="0"/>
              </a:rPr>
              <a:t>.</a:t>
            </a:r>
          </a:p>
          <a:p>
            <a:r>
              <a:rPr lang="en-US" sz="1900" dirty="0" smtClean="0">
                <a:latin typeface="Tahoma" pitchFamily="34" charset="0"/>
                <a:ea typeface="Tahoma" pitchFamily="34" charset="0"/>
                <a:cs typeface="Tahoma" pitchFamily="34" charset="0"/>
              </a:rPr>
              <a:t>Recourse </a:t>
            </a:r>
            <a:r>
              <a:rPr lang="en-US" sz="1900" dirty="0" smtClean="0">
                <a:latin typeface="Tahoma" pitchFamily="34" charset="0"/>
                <a:ea typeface="Tahoma" pitchFamily="34" charset="0"/>
                <a:cs typeface="Tahoma" pitchFamily="34" charset="0"/>
              </a:rPr>
              <a:t>to appellate </a:t>
            </a:r>
            <a:r>
              <a:rPr lang="en-US" sz="1900" dirty="0" smtClean="0">
                <a:latin typeface="Tahoma" pitchFamily="34" charset="0"/>
                <a:ea typeface="Tahoma" pitchFamily="34" charset="0"/>
                <a:cs typeface="Tahoma" pitchFamily="34" charset="0"/>
              </a:rPr>
              <a:t>options does not exist for transactional issues.</a:t>
            </a:r>
            <a:endParaRPr lang="en-US" sz="19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p>
          <a:p>
            <a:endParaRPr lang="en-US" sz="1600" dirty="0" smtClean="0">
              <a:latin typeface="Tahoma" pitchFamily="34" charset="0"/>
              <a:ea typeface="Tahoma" pitchFamily="34" charset="0"/>
              <a:cs typeface="Tahoma" pitchFamily="34" charset="0"/>
            </a:endParaRPr>
          </a:p>
          <a:p>
            <a:endParaRPr lang="en-US" sz="1600" dirty="0" smtClean="0"/>
          </a:p>
          <a:p>
            <a:endParaRPr lang="en-US" sz="1600" dirty="0" smtClean="0"/>
          </a:p>
          <a:p>
            <a:endParaRPr lang="en-US" sz="1600" dirty="0" smtClean="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a:t>
            </a:fld>
            <a:endParaRPr lang="en-IN" altLang="en-US">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3000" b="1" dirty="0" smtClean="0"/>
              <a:t>RESIDENTIAL STATUS</a:t>
            </a:r>
            <a:endParaRPr lang="en-US" sz="3000" dirty="0"/>
          </a:p>
        </p:txBody>
      </p:sp>
      <p:sp>
        <p:nvSpPr>
          <p:cNvPr id="6" name="Content Placeholder 5"/>
          <p:cNvSpPr>
            <a:spLocks noGrp="1"/>
          </p:cNvSpPr>
          <p:nvPr>
            <p:ph idx="1"/>
          </p:nvPr>
        </p:nvSpPr>
        <p:spPr>
          <a:xfrm>
            <a:off x="0" y="1142990"/>
            <a:ext cx="9144000" cy="4000510"/>
          </a:xfrm>
        </p:spPr>
        <p:txBody>
          <a:bodyPr>
            <a:normAutofit lnSpcReduction="10000"/>
          </a:bodyPr>
          <a:lstStyle/>
          <a:p>
            <a:r>
              <a:rPr lang="en-IN" sz="1600" dirty="0" smtClean="0">
                <a:latin typeface="Tahoma" pitchFamily="34" charset="0"/>
                <a:ea typeface="Tahoma" pitchFamily="34" charset="0"/>
                <a:cs typeface="Tahoma" pitchFamily="34" charset="0"/>
              </a:rPr>
              <a:t>"person resident in India" means—</a:t>
            </a:r>
            <a:endParaRPr lang="en-US" sz="1600" dirty="0" smtClean="0">
              <a:latin typeface="Tahoma" pitchFamily="34" charset="0"/>
              <a:ea typeface="Tahoma" pitchFamily="34" charset="0"/>
              <a:cs typeface="Tahoma" pitchFamily="34" charset="0"/>
            </a:endParaRPr>
          </a:p>
          <a:p>
            <a:pPr marL="438150" indent="-261938">
              <a:buFont typeface="Wingdings" pitchFamily="2" charset="2"/>
              <a:buChar char="v"/>
            </a:pPr>
            <a:r>
              <a:rPr lang="en-IN" sz="1600" dirty="0" smtClean="0">
                <a:latin typeface="Tahoma" pitchFamily="34" charset="0"/>
                <a:ea typeface="Tahoma" pitchFamily="34" charset="0"/>
                <a:cs typeface="Tahoma" pitchFamily="34" charset="0"/>
              </a:rPr>
              <a:t>a </a:t>
            </a:r>
            <a:r>
              <a:rPr lang="en-IN" sz="1600" dirty="0" smtClean="0">
                <a:latin typeface="Tahoma" pitchFamily="34" charset="0"/>
                <a:ea typeface="Tahoma" pitchFamily="34" charset="0"/>
                <a:cs typeface="Tahoma" pitchFamily="34" charset="0"/>
              </a:rPr>
              <a:t>person residing in India for more than one hundred and eighty-two days during the course of the preceding financial year but does not include—</a:t>
            </a:r>
            <a:endParaRPr lang="en-US" sz="1600" dirty="0" smtClean="0">
              <a:latin typeface="Tahoma" pitchFamily="34" charset="0"/>
              <a:ea typeface="Tahoma" pitchFamily="34" charset="0"/>
              <a:cs typeface="Tahoma" pitchFamily="34" charset="0"/>
            </a:endParaRPr>
          </a:p>
          <a:p>
            <a:pPr marL="628650" indent="-265113">
              <a:buNone/>
            </a:pPr>
            <a:r>
              <a:rPr lang="en-IN" sz="1600" dirty="0" smtClean="0">
                <a:latin typeface="Tahoma" pitchFamily="34" charset="0"/>
                <a:ea typeface="Tahoma" pitchFamily="34" charset="0"/>
                <a:cs typeface="Tahoma" pitchFamily="34" charset="0"/>
              </a:rPr>
              <a:t>  A. a </a:t>
            </a:r>
            <a:r>
              <a:rPr lang="en-IN" sz="1600" dirty="0" smtClean="0">
                <a:latin typeface="Tahoma" pitchFamily="34" charset="0"/>
                <a:ea typeface="Tahoma" pitchFamily="34" charset="0"/>
                <a:cs typeface="Tahoma" pitchFamily="34" charset="0"/>
              </a:rPr>
              <a:t>person who has gone out of India or who stays outside India, in either case—</a:t>
            </a:r>
            <a:endParaRPr lang="en-US" sz="1600" dirty="0" smtClean="0">
              <a:latin typeface="Tahoma" pitchFamily="34" charset="0"/>
              <a:ea typeface="Tahoma" pitchFamily="34" charset="0"/>
              <a:cs typeface="Tahoma" pitchFamily="34" charset="0"/>
            </a:endParaRPr>
          </a:p>
          <a:p>
            <a:pPr marL="804863" indent="-265113">
              <a:buFont typeface="Wingdings" pitchFamily="2" charset="2"/>
              <a:buChar char="Ø"/>
            </a:pPr>
            <a:r>
              <a:rPr lang="en-IN" sz="1600" dirty="0" smtClean="0">
                <a:latin typeface="Tahoma" pitchFamily="34" charset="0"/>
                <a:ea typeface="Tahoma" pitchFamily="34" charset="0"/>
                <a:cs typeface="Tahoma" pitchFamily="34" charset="0"/>
              </a:rPr>
              <a:t>for </a:t>
            </a:r>
            <a:r>
              <a:rPr lang="en-IN" sz="1600" dirty="0" smtClean="0">
                <a:latin typeface="Tahoma" pitchFamily="34" charset="0"/>
                <a:ea typeface="Tahoma" pitchFamily="34" charset="0"/>
                <a:cs typeface="Tahoma" pitchFamily="34" charset="0"/>
              </a:rPr>
              <a:t>or on taking up employment outside India, or</a:t>
            </a:r>
            <a:endParaRPr lang="en-US" sz="1600" dirty="0" smtClean="0">
              <a:latin typeface="Tahoma" pitchFamily="34" charset="0"/>
              <a:ea typeface="Tahoma" pitchFamily="34" charset="0"/>
              <a:cs typeface="Tahoma" pitchFamily="34" charset="0"/>
            </a:endParaRPr>
          </a:p>
          <a:p>
            <a:pPr marL="804863" indent="-265113">
              <a:buFont typeface="Wingdings" pitchFamily="2" charset="2"/>
              <a:buChar char="Ø"/>
            </a:pPr>
            <a:r>
              <a:rPr lang="en-IN" sz="1600" dirty="0" smtClean="0">
                <a:latin typeface="Tahoma" pitchFamily="34" charset="0"/>
                <a:ea typeface="Tahoma" pitchFamily="34" charset="0"/>
                <a:cs typeface="Tahoma" pitchFamily="34" charset="0"/>
              </a:rPr>
              <a:t>for carrying on outside India a business or vocation outside India, or</a:t>
            </a:r>
            <a:endParaRPr lang="en-US" sz="1600" dirty="0" smtClean="0">
              <a:latin typeface="Tahoma" pitchFamily="34" charset="0"/>
              <a:ea typeface="Tahoma" pitchFamily="34" charset="0"/>
              <a:cs typeface="Tahoma" pitchFamily="34" charset="0"/>
            </a:endParaRPr>
          </a:p>
          <a:p>
            <a:pPr marL="804863" indent="-265113">
              <a:buFont typeface="Wingdings" pitchFamily="2" charset="2"/>
              <a:buChar char="Ø"/>
            </a:pPr>
            <a:r>
              <a:rPr lang="en-IN" sz="1600" dirty="0" smtClean="0">
                <a:latin typeface="Tahoma" pitchFamily="34" charset="0"/>
                <a:ea typeface="Tahoma" pitchFamily="34" charset="0"/>
                <a:cs typeface="Tahoma" pitchFamily="34" charset="0"/>
              </a:rPr>
              <a:t>for any other purpose, in such circumstances as would indicate his intention to stay outside India for an uncertain period</a:t>
            </a:r>
            <a:r>
              <a:rPr lang="en-IN" sz="1600" dirty="0" smtClean="0">
                <a:latin typeface="Tahoma" pitchFamily="34" charset="0"/>
                <a:ea typeface="Tahoma" pitchFamily="34" charset="0"/>
                <a:cs typeface="Tahoma" pitchFamily="34" charset="0"/>
              </a:rPr>
              <a:t>;</a:t>
            </a:r>
          </a:p>
          <a:p>
            <a:r>
              <a:rPr lang="en-IN" sz="1600" dirty="0" smtClean="0">
                <a:latin typeface="Tahoma" pitchFamily="34" charset="0"/>
                <a:ea typeface="Tahoma" pitchFamily="34" charset="0"/>
                <a:cs typeface="Tahoma" pitchFamily="34" charset="0"/>
              </a:rPr>
              <a:t>B. a </a:t>
            </a:r>
            <a:r>
              <a:rPr lang="en-IN" sz="1600" dirty="0" smtClean="0">
                <a:latin typeface="Tahoma" pitchFamily="34" charset="0"/>
                <a:ea typeface="Tahoma" pitchFamily="34" charset="0"/>
                <a:cs typeface="Tahoma" pitchFamily="34" charset="0"/>
              </a:rPr>
              <a:t>person who has come to or stays in India, in either case, otherwise than—</a:t>
            </a:r>
            <a:endParaRPr lang="en-US" sz="1600" dirty="0" smtClean="0">
              <a:latin typeface="Tahoma" pitchFamily="34" charset="0"/>
              <a:ea typeface="Tahoma" pitchFamily="34" charset="0"/>
              <a:cs typeface="Tahoma" pitchFamily="34" charset="0"/>
            </a:endParaRPr>
          </a:p>
          <a:p>
            <a:pPr marL="804863" indent="-265113">
              <a:buFont typeface="Wingdings" pitchFamily="2" charset="2"/>
              <a:buChar char="Ø"/>
            </a:pPr>
            <a:r>
              <a:rPr lang="en-IN" sz="1600" dirty="0" smtClean="0">
                <a:latin typeface="Tahoma" pitchFamily="34" charset="0"/>
                <a:ea typeface="Tahoma" pitchFamily="34" charset="0"/>
                <a:cs typeface="Tahoma" pitchFamily="34" charset="0"/>
              </a:rPr>
              <a:t>for </a:t>
            </a:r>
            <a:r>
              <a:rPr lang="en-IN" sz="1600" dirty="0" smtClean="0">
                <a:latin typeface="Tahoma" pitchFamily="34" charset="0"/>
                <a:ea typeface="Tahoma" pitchFamily="34" charset="0"/>
                <a:cs typeface="Tahoma" pitchFamily="34" charset="0"/>
              </a:rPr>
              <a:t>or on taking up employment in India, or</a:t>
            </a:r>
            <a:endParaRPr lang="en-US" sz="1600" dirty="0" smtClean="0">
              <a:latin typeface="Tahoma" pitchFamily="34" charset="0"/>
              <a:ea typeface="Tahoma" pitchFamily="34" charset="0"/>
              <a:cs typeface="Tahoma" pitchFamily="34" charset="0"/>
            </a:endParaRPr>
          </a:p>
          <a:p>
            <a:pPr marL="804863" indent="-265113">
              <a:buFont typeface="Wingdings" pitchFamily="2" charset="2"/>
              <a:buChar char="Ø"/>
            </a:pPr>
            <a:r>
              <a:rPr lang="en-IN" sz="1600" dirty="0" smtClean="0">
                <a:latin typeface="Tahoma" pitchFamily="34" charset="0"/>
                <a:ea typeface="Tahoma" pitchFamily="34" charset="0"/>
                <a:cs typeface="Tahoma" pitchFamily="34" charset="0"/>
              </a:rPr>
              <a:t>for </a:t>
            </a:r>
            <a:r>
              <a:rPr lang="en-IN" sz="1600" dirty="0" smtClean="0">
                <a:latin typeface="Tahoma" pitchFamily="34" charset="0"/>
                <a:ea typeface="Tahoma" pitchFamily="34" charset="0"/>
                <a:cs typeface="Tahoma" pitchFamily="34" charset="0"/>
              </a:rPr>
              <a:t>carrying on in India a business or vocation in India, or</a:t>
            </a:r>
            <a:endParaRPr lang="en-US" sz="1600" dirty="0" smtClean="0">
              <a:latin typeface="Tahoma" pitchFamily="34" charset="0"/>
              <a:ea typeface="Tahoma" pitchFamily="34" charset="0"/>
              <a:cs typeface="Tahoma" pitchFamily="34" charset="0"/>
            </a:endParaRPr>
          </a:p>
          <a:p>
            <a:pPr marL="804863" indent="-265113">
              <a:buFont typeface="Wingdings" pitchFamily="2" charset="2"/>
              <a:buChar char="Ø"/>
            </a:pPr>
            <a:r>
              <a:rPr lang="en-IN" sz="1600" dirty="0" smtClean="0">
                <a:latin typeface="Tahoma" pitchFamily="34" charset="0"/>
                <a:ea typeface="Tahoma" pitchFamily="34" charset="0"/>
                <a:cs typeface="Tahoma" pitchFamily="34" charset="0"/>
              </a:rPr>
              <a:t>for </a:t>
            </a:r>
            <a:r>
              <a:rPr lang="en-IN" sz="1600" dirty="0" smtClean="0">
                <a:latin typeface="Tahoma" pitchFamily="34" charset="0"/>
                <a:ea typeface="Tahoma" pitchFamily="34" charset="0"/>
                <a:cs typeface="Tahoma" pitchFamily="34" charset="0"/>
              </a:rPr>
              <a:t>any other purpose, in such circumstances as would indicate his intention to stay in India for an uncertain period;</a:t>
            </a:r>
            <a:endParaRPr lang="en-US" sz="1600" dirty="0" smtClean="0">
              <a:latin typeface="Tahoma" pitchFamily="34" charset="0"/>
              <a:ea typeface="Tahoma" pitchFamily="34" charset="0"/>
              <a:cs typeface="Tahoma" pitchFamily="34" charset="0"/>
            </a:endParaRPr>
          </a:p>
          <a:p>
            <a:r>
              <a:rPr lang="en-IN" sz="1600" dirty="0" smtClean="0">
                <a:latin typeface="Tahoma" pitchFamily="34" charset="0"/>
                <a:ea typeface="Tahoma" pitchFamily="34" charset="0"/>
                <a:cs typeface="Tahoma" pitchFamily="34" charset="0"/>
              </a:rPr>
              <a:t>any </a:t>
            </a:r>
            <a:r>
              <a:rPr lang="en-IN" sz="1600" dirty="0" smtClean="0">
                <a:latin typeface="Tahoma" pitchFamily="34" charset="0"/>
                <a:ea typeface="Tahoma" pitchFamily="34" charset="0"/>
                <a:cs typeface="Tahoma" pitchFamily="34" charset="0"/>
              </a:rPr>
              <a:t>person or body corporate registered or incorporated in India,</a:t>
            </a:r>
            <a:endParaRPr lang="en-US" sz="1600" dirty="0" smtClean="0">
              <a:latin typeface="Tahoma" pitchFamily="34" charset="0"/>
              <a:ea typeface="Tahoma" pitchFamily="34" charset="0"/>
              <a:cs typeface="Tahoma" pitchFamily="34" charset="0"/>
            </a:endParaRPr>
          </a:p>
          <a:p>
            <a:r>
              <a:rPr lang="en-IN" sz="1600" dirty="0" smtClean="0">
                <a:latin typeface="Tahoma" pitchFamily="34" charset="0"/>
                <a:ea typeface="Tahoma" pitchFamily="34" charset="0"/>
                <a:cs typeface="Tahoma" pitchFamily="34" charset="0"/>
              </a:rPr>
              <a:t>an office, branch or agency in India owned or controlled by a person resident outside India,</a:t>
            </a:r>
            <a:endParaRPr lang="en-US" sz="1600" dirty="0" smtClean="0">
              <a:latin typeface="Tahoma" pitchFamily="34" charset="0"/>
              <a:ea typeface="Tahoma" pitchFamily="34" charset="0"/>
              <a:cs typeface="Tahoma" pitchFamily="34" charset="0"/>
            </a:endParaRPr>
          </a:p>
          <a:p>
            <a:r>
              <a:rPr lang="en-IN" sz="1600" dirty="0" smtClean="0">
                <a:latin typeface="Tahoma" pitchFamily="34" charset="0"/>
                <a:ea typeface="Tahoma" pitchFamily="34" charset="0"/>
                <a:cs typeface="Tahoma" pitchFamily="34" charset="0"/>
              </a:rPr>
              <a:t>an office, branch or agency outside India owned or controlled by a person resident in India;</a:t>
            </a:r>
            <a:endParaRPr lang="en-US" sz="1600" dirty="0" smtClean="0">
              <a:latin typeface="Tahoma" pitchFamily="34" charset="0"/>
              <a:ea typeface="Tahoma" pitchFamily="34" charset="0"/>
              <a:cs typeface="Tahoma" pitchFamily="34" charset="0"/>
            </a:endParaRPr>
          </a:p>
          <a:p>
            <a:r>
              <a:rPr lang="en-IN" sz="1600" dirty="0" smtClean="0">
                <a:latin typeface="Tahoma" pitchFamily="34" charset="0"/>
                <a:ea typeface="Tahoma" pitchFamily="34" charset="0"/>
                <a:cs typeface="Tahoma" pitchFamily="34" charset="0"/>
              </a:rPr>
              <a:t>"person resident outside India" means a person who is not resident in India;</a:t>
            </a:r>
            <a:endParaRPr lang="en-US" sz="1600" dirty="0" smtClean="0">
              <a:latin typeface="Tahoma" pitchFamily="34" charset="0"/>
              <a:ea typeface="Tahoma" pitchFamily="34" charset="0"/>
              <a:cs typeface="Tahoma" pitchFamily="34" charset="0"/>
            </a:endParaRPr>
          </a:p>
          <a:p>
            <a:endParaRPr lang="en-US" sz="1600" dirty="0" smtClean="0"/>
          </a:p>
          <a:p>
            <a:endParaRPr lang="en-US" sz="1600" dirty="0" smtClean="0"/>
          </a:p>
          <a:p>
            <a:endParaRPr lang="en-US" sz="1600" dirty="0" smtClean="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3</a:t>
            </a:fld>
            <a:endParaRPr lang="en-IN" altLang="en-US">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3000" b="1" dirty="0" smtClean="0"/>
              <a:t>RESIDENTIAL STATUS</a:t>
            </a:r>
            <a:endParaRPr lang="en-US" sz="3000" dirty="0"/>
          </a:p>
        </p:txBody>
      </p:sp>
      <p:sp>
        <p:nvSpPr>
          <p:cNvPr id="6" name="Content Placeholder 5"/>
          <p:cNvSpPr>
            <a:spLocks noGrp="1"/>
          </p:cNvSpPr>
          <p:nvPr>
            <p:ph idx="1"/>
          </p:nvPr>
        </p:nvSpPr>
        <p:spPr>
          <a:xfrm>
            <a:off x="0" y="1142990"/>
            <a:ext cx="9144000" cy="4000510"/>
          </a:xfrm>
        </p:spPr>
        <p:txBody>
          <a:bodyPr>
            <a:normAutofit lnSpcReduction="10000"/>
          </a:bodyPr>
          <a:lstStyle/>
          <a:p>
            <a:r>
              <a:rPr lang="en-US" sz="1600" dirty="0" smtClean="0">
                <a:latin typeface="Tahoma" pitchFamily="34" charset="0"/>
                <a:ea typeface="Tahoma" pitchFamily="34" charset="0"/>
                <a:cs typeface="Tahoma" pitchFamily="34" charset="0"/>
              </a:rPr>
              <a:t>A student going abroad for studies is treated as NRI and eligible for all facilities available to NRI</a:t>
            </a:r>
            <a:r>
              <a:rPr lang="en-US" sz="1600" dirty="0" smtClean="0">
                <a:latin typeface="Tahoma" pitchFamily="34" charset="0"/>
                <a:ea typeface="Tahoma" pitchFamily="34" charset="0"/>
                <a:cs typeface="Tahoma" pitchFamily="34" charset="0"/>
              </a:rPr>
              <a:t>.</a:t>
            </a:r>
            <a:r>
              <a:rPr lang="en-US" sz="1600" dirty="0" smtClean="0">
                <a:latin typeface="Tahoma" pitchFamily="34" charset="0"/>
                <a:ea typeface="Tahoma" pitchFamily="34" charset="0"/>
                <a:cs typeface="Tahoma" pitchFamily="34" charset="0"/>
              </a:rPr>
              <a:t> RBI has </a:t>
            </a:r>
            <a:r>
              <a:rPr lang="en-US" sz="1600" dirty="0" err="1" smtClean="0">
                <a:latin typeface="Tahoma" pitchFamily="34" charset="0"/>
                <a:ea typeface="Tahoma" pitchFamily="34" charset="0"/>
                <a:cs typeface="Tahoma" pitchFamily="34" charset="0"/>
              </a:rPr>
              <a:t>recognised</a:t>
            </a:r>
            <a:r>
              <a:rPr lang="en-US" sz="1600" dirty="0" smtClean="0">
                <a:latin typeface="Tahoma" pitchFamily="34" charset="0"/>
                <a:ea typeface="Tahoma" pitchFamily="34" charset="0"/>
                <a:cs typeface="Tahoma" pitchFamily="34" charset="0"/>
              </a:rPr>
              <a:t> that though a student goes abroad for 'certain period' at the time of leaving, practically, his stay gets extended for various reasons like taking advanced course, taking job or seeking scholarship to supplement income to meet financial requirements. As he has to earn and learn, his stay gets prolonged. Hence, it will be treated that he has gone out of India for 'uncertain period' and he will be treated as Non Resident Indian - RBI AP(DIR) Circular No. 45 dated 8-12-2003</a:t>
            </a:r>
            <a:r>
              <a:rPr lang="en-US" sz="1600" dirty="0" smtClean="0">
                <a:latin typeface="Tahoma" pitchFamily="34" charset="0"/>
                <a:ea typeface="Tahoma" pitchFamily="34" charset="0"/>
                <a:cs typeface="Tahoma" pitchFamily="34" charset="0"/>
              </a:rPr>
              <a:t>.</a:t>
            </a:r>
          </a:p>
          <a:p>
            <a:r>
              <a:rPr lang="en-US" sz="1600" dirty="0" smtClean="0">
                <a:latin typeface="Tahoma" pitchFamily="34" charset="0"/>
                <a:ea typeface="Tahoma" pitchFamily="34" charset="0"/>
                <a:cs typeface="Tahoma" pitchFamily="34" charset="0"/>
              </a:rPr>
              <a:t>There </a:t>
            </a:r>
            <a:r>
              <a:rPr lang="en-US" sz="1600" dirty="0" smtClean="0">
                <a:latin typeface="Tahoma" pitchFamily="34" charset="0"/>
                <a:ea typeface="Tahoma" pitchFamily="34" charset="0"/>
                <a:cs typeface="Tahoma" pitchFamily="34" charset="0"/>
              </a:rPr>
              <a:t>is distinction between 'stay' and 'reside'. 'Stay' means physical presence in India while 'reside' indicates permanency. Thus, even if an airline pilot 'stays' in India for more than 182 days during his transit travel, it cannot be said that he 'resides' in India.</a:t>
            </a:r>
            <a:endParaRPr lang="en-US" sz="1600" dirty="0" smtClean="0">
              <a:latin typeface="Tahoma" pitchFamily="34" charset="0"/>
              <a:ea typeface="Tahoma" pitchFamily="34" charset="0"/>
              <a:cs typeface="Tahoma" pitchFamily="34" charset="0"/>
            </a:endParaRPr>
          </a:p>
          <a:p>
            <a:r>
              <a:rPr lang="en-US" sz="1600" dirty="0" smtClean="0">
                <a:latin typeface="Tahoma" pitchFamily="34" charset="0"/>
                <a:ea typeface="Tahoma" pitchFamily="34" charset="0"/>
                <a:cs typeface="Tahoma" pitchFamily="34" charset="0"/>
              </a:rPr>
              <a:t>In </a:t>
            </a:r>
            <a:r>
              <a:rPr lang="en-US" sz="1600" i="1" dirty="0" err="1" smtClean="0">
                <a:latin typeface="Tahoma" pitchFamily="34" charset="0"/>
                <a:ea typeface="Tahoma" pitchFamily="34" charset="0"/>
                <a:cs typeface="Tahoma" pitchFamily="34" charset="0"/>
              </a:rPr>
              <a:t>Basant</a:t>
            </a:r>
            <a:r>
              <a:rPr lang="en-US" sz="1600" i="1" dirty="0" smtClean="0">
                <a:latin typeface="Tahoma" pitchFamily="34" charset="0"/>
                <a:ea typeface="Tahoma" pitchFamily="34" charset="0"/>
                <a:cs typeface="Tahoma" pitchFamily="34" charset="0"/>
              </a:rPr>
              <a:t> Kumar Sharma</a:t>
            </a:r>
            <a:r>
              <a:rPr lang="en-US" sz="1600" dirty="0" smtClean="0">
                <a:latin typeface="Tahoma" pitchFamily="34" charset="0"/>
                <a:ea typeface="Tahoma" pitchFamily="34" charset="0"/>
                <a:cs typeface="Tahoma" pitchFamily="34" charset="0"/>
              </a:rPr>
              <a:t> v. </a:t>
            </a:r>
            <a:r>
              <a:rPr lang="en-US" sz="1600" i="1" dirty="0" smtClean="0">
                <a:latin typeface="Tahoma" pitchFamily="34" charset="0"/>
                <a:ea typeface="Tahoma" pitchFamily="34" charset="0"/>
                <a:cs typeface="Tahoma" pitchFamily="34" charset="0"/>
              </a:rPr>
              <a:t>Government of India</a:t>
            </a:r>
            <a:r>
              <a:rPr lang="en-US" sz="1600" dirty="0" smtClean="0">
                <a:latin typeface="Tahoma" pitchFamily="34" charset="0"/>
                <a:ea typeface="Tahoma" pitchFamily="34" charset="0"/>
                <a:cs typeface="Tahoma" pitchFamily="34" charset="0"/>
              </a:rPr>
              <a:t> (2013) 120 SCL 122 = 33 taxmann.com 282 (Del HC), the petitioner came to India from Saudi Arabia after gap of 6 years for exploring job opportunities. He also gave up his assignment in Saudi Arabia. He changed his address to India in records of company in which he was holding shares. It was held that he intends to stay in India for uncertain period</a:t>
            </a:r>
            <a:r>
              <a:rPr lang="en-US" sz="1600" dirty="0" smtClean="0">
                <a:latin typeface="Tahoma" pitchFamily="34" charset="0"/>
                <a:ea typeface="Tahoma" pitchFamily="34" charset="0"/>
                <a:cs typeface="Tahoma" pitchFamily="34" charset="0"/>
              </a:rPr>
              <a:t>.</a:t>
            </a:r>
          </a:p>
          <a:p>
            <a:r>
              <a:rPr lang="en-US" sz="1600" dirty="0" smtClean="0">
                <a:latin typeface="Tahoma" pitchFamily="34" charset="0"/>
                <a:ea typeface="Tahoma" pitchFamily="34" charset="0"/>
                <a:cs typeface="Tahoma" pitchFamily="34" charset="0"/>
              </a:rPr>
              <a:t>One major distinction between Income Tax and FEMA provisions is that for purpose of Income Tax, purpose of stay (in India or abroad) is not relevant, only duration of stay is relevant.</a:t>
            </a:r>
            <a:endParaRPr lang="en-US" sz="1600" dirty="0" smtClean="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4</a:t>
            </a:fld>
            <a:endParaRPr lang="en-IN" altLang="en-US">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2600" dirty="0" smtClean="0">
                <a:latin typeface="Tahoma" pitchFamily="34" charset="0"/>
                <a:ea typeface="Tahoma" pitchFamily="34" charset="0"/>
                <a:cs typeface="Tahoma" pitchFamily="34" charset="0"/>
              </a:rPr>
              <a:t>Non-Resident </a:t>
            </a:r>
            <a:r>
              <a:rPr lang="en-US" sz="2600" dirty="0" smtClean="0">
                <a:latin typeface="Tahoma" pitchFamily="34" charset="0"/>
                <a:ea typeface="Tahoma" pitchFamily="34" charset="0"/>
                <a:cs typeface="Tahoma" pitchFamily="34" charset="0"/>
              </a:rPr>
              <a:t>Indian(NRI) and</a:t>
            </a:r>
            <a:r>
              <a:rPr lang="en-US" sz="2600" dirty="0" smtClean="0">
                <a:latin typeface="Tahoma" pitchFamily="34" charset="0"/>
                <a:ea typeface="Tahoma" pitchFamily="34" charset="0"/>
                <a:cs typeface="Tahoma" pitchFamily="34" charset="0"/>
              </a:rPr>
              <a:t> Person of Indian </a:t>
            </a:r>
            <a:r>
              <a:rPr lang="en-US" sz="2600" dirty="0" smtClean="0">
                <a:latin typeface="Tahoma" pitchFamily="34" charset="0"/>
                <a:ea typeface="Tahoma" pitchFamily="34" charset="0"/>
                <a:cs typeface="Tahoma" pitchFamily="34" charset="0"/>
              </a:rPr>
              <a:t>Origin</a:t>
            </a:r>
            <a:r>
              <a:rPr lang="en-US" sz="2600" dirty="0" smtClean="0">
                <a:latin typeface="Tahoma" pitchFamily="34" charset="0"/>
                <a:ea typeface="Tahoma" pitchFamily="34" charset="0"/>
                <a:cs typeface="Tahoma" pitchFamily="34" charset="0"/>
              </a:rPr>
              <a:t> </a:t>
            </a:r>
            <a:r>
              <a:rPr lang="en-US" sz="2600" b="0" dirty="0" smtClean="0">
                <a:latin typeface="Tahoma" pitchFamily="34" charset="0"/>
                <a:ea typeface="Tahoma" pitchFamily="34" charset="0"/>
                <a:cs typeface="Tahoma" pitchFamily="34" charset="0"/>
              </a:rPr>
              <a:t>(PIO)</a:t>
            </a:r>
            <a:endParaRPr lang="en-US" sz="2600"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142990"/>
            <a:ext cx="9144000" cy="4000510"/>
          </a:xfrm>
        </p:spPr>
        <p:txBody>
          <a:bodyPr>
            <a:normAutofit lnSpcReduction="10000"/>
          </a:bodyPr>
          <a:lstStyle/>
          <a:p>
            <a:r>
              <a:rPr lang="en-US" sz="1600" dirty="0" smtClean="0">
                <a:latin typeface="Tahoma" pitchFamily="34" charset="0"/>
                <a:ea typeface="Tahoma" pitchFamily="34" charset="0"/>
                <a:cs typeface="Tahoma" pitchFamily="34" charset="0"/>
              </a:rPr>
              <a:t>There are many Indians staying abroad. Many of them have taken the citizenship of that country, but they have their roots in India. Such 'non-residents of Indian nationality' or 'persons of Indian origin residing abroad' are often called 'NRI'. They are given many facilities in India without losing their status as 'foreign citizen</a:t>
            </a:r>
            <a:r>
              <a:rPr lang="en-US" sz="1600" dirty="0" smtClean="0">
                <a:latin typeface="Tahoma" pitchFamily="34" charset="0"/>
                <a:ea typeface="Tahoma" pitchFamily="34" charset="0"/>
                <a:cs typeface="Tahoma" pitchFamily="34" charset="0"/>
              </a:rPr>
              <a:t>'.</a:t>
            </a:r>
          </a:p>
          <a:p>
            <a:r>
              <a:rPr lang="en-US" sz="1600" b="1" i="1" dirty="0" smtClean="0">
                <a:latin typeface="Tahoma" pitchFamily="34" charset="0"/>
                <a:ea typeface="Tahoma" pitchFamily="34" charset="0"/>
                <a:cs typeface="Tahoma" pitchFamily="34" charset="0"/>
              </a:rPr>
              <a:t>'Non-Resident Indian' </a:t>
            </a:r>
            <a:r>
              <a:rPr lang="en-US" sz="1600" dirty="0" smtClean="0">
                <a:latin typeface="Tahoma" pitchFamily="34" charset="0"/>
                <a:ea typeface="Tahoma" pitchFamily="34" charset="0"/>
                <a:cs typeface="Tahoma" pitchFamily="34" charset="0"/>
              </a:rPr>
              <a:t>(NRI) means an individual resident outside India who is citizen of India or is an 'Overseas Citizen of India' cardholder within the meaning of section 7(A) of the Citizenship Act, </a:t>
            </a:r>
            <a:r>
              <a:rPr lang="en-US" sz="1600" dirty="0" smtClean="0">
                <a:latin typeface="Tahoma" pitchFamily="34" charset="0"/>
                <a:ea typeface="Tahoma" pitchFamily="34" charset="0"/>
                <a:cs typeface="Tahoma" pitchFamily="34" charset="0"/>
              </a:rPr>
              <a:t>1955.</a:t>
            </a:r>
          </a:p>
          <a:p>
            <a:r>
              <a:rPr lang="en-US" sz="1600" dirty="0" smtClean="0">
                <a:latin typeface="Tahoma" pitchFamily="34" charset="0"/>
                <a:ea typeface="Tahoma" pitchFamily="34" charset="0"/>
                <a:cs typeface="Tahoma" pitchFamily="34" charset="0"/>
              </a:rPr>
              <a:t>Cardholders registered as such under Notification No. 26011/4/98 F.I. dated 19-8-2002 issued by the Central Government are deemed to be 'Overseas Citizen of India' </a:t>
            </a:r>
            <a:r>
              <a:rPr lang="en-US" sz="1600" dirty="0" smtClean="0">
                <a:latin typeface="Tahoma" pitchFamily="34" charset="0"/>
                <a:ea typeface="Tahoma" pitchFamily="34" charset="0"/>
                <a:cs typeface="Tahoma" pitchFamily="34" charset="0"/>
              </a:rPr>
              <a:t>cardholders‘.</a:t>
            </a:r>
          </a:p>
          <a:p>
            <a:r>
              <a:rPr lang="en-US" sz="1600" dirty="0" smtClean="0">
                <a:latin typeface="Tahoma" pitchFamily="34" charset="0"/>
                <a:ea typeface="Tahoma" pitchFamily="34" charset="0"/>
                <a:cs typeface="Tahoma" pitchFamily="34" charset="0"/>
              </a:rPr>
              <a:t>Thus, a person resident outside India will be 'NRI' if (a) He is citizen of India </a:t>
            </a:r>
            <a:r>
              <a:rPr lang="en-US" sz="1600" i="1" dirty="0" smtClean="0">
                <a:latin typeface="Tahoma" pitchFamily="34" charset="0"/>
                <a:ea typeface="Tahoma" pitchFamily="34" charset="0"/>
                <a:cs typeface="Tahoma" pitchFamily="34" charset="0"/>
              </a:rPr>
              <a:t>or</a:t>
            </a:r>
            <a:r>
              <a:rPr lang="en-US" sz="1600" dirty="0" smtClean="0">
                <a:latin typeface="Tahoma" pitchFamily="34" charset="0"/>
                <a:ea typeface="Tahoma" pitchFamily="34" charset="0"/>
                <a:cs typeface="Tahoma" pitchFamily="34" charset="0"/>
              </a:rPr>
              <a:t> (b) He is Overseas Cardholder</a:t>
            </a:r>
            <a:r>
              <a:rPr lang="en-US" sz="1600" dirty="0" smtClean="0">
                <a:latin typeface="Tahoma" pitchFamily="34" charset="0"/>
                <a:ea typeface="Tahoma" pitchFamily="34" charset="0"/>
                <a:cs typeface="Tahoma" pitchFamily="34" charset="0"/>
              </a:rPr>
              <a:t>.</a:t>
            </a:r>
          </a:p>
          <a:p>
            <a:r>
              <a:rPr lang="en-US" sz="1600" b="1" i="1" dirty="0" smtClean="0">
                <a:latin typeface="Tahoma" pitchFamily="34" charset="0"/>
                <a:ea typeface="Tahoma" pitchFamily="34" charset="0"/>
                <a:cs typeface="Tahoma" pitchFamily="34" charset="0"/>
              </a:rPr>
              <a:t>'Person of Indian Origin' </a:t>
            </a:r>
            <a:r>
              <a:rPr lang="en-US" sz="1600" dirty="0" smtClean="0">
                <a:latin typeface="Tahoma" pitchFamily="34" charset="0"/>
                <a:ea typeface="Tahoma" pitchFamily="34" charset="0"/>
                <a:cs typeface="Tahoma" pitchFamily="34" charset="0"/>
              </a:rPr>
              <a:t>(PIO) means a citizen of any country other than Bangladesh or Pakistan, if (</a:t>
            </a:r>
            <a:r>
              <a:rPr lang="en-US" sz="1600" i="1" dirty="0" err="1" smtClean="0">
                <a:latin typeface="Tahoma" pitchFamily="34" charset="0"/>
                <a:ea typeface="Tahoma" pitchFamily="34" charset="0"/>
                <a:cs typeface="Tahoma" pitchFamily="34" charset="0"/>
              </a:rPr>
              <a:t>i</a:t>
            </a:r>
            <a:r>
              <a:rPr lang="en-US" sz="1600" dirty="0" smtClean="0">
                <a:latin typeface="Tahoma" pitchFamily="34" charset="0"/>
                <a:ea typeface="Tahoma" pitchFamily="34" charset="0"/>
                <a:cs typeface="Tahoma" pitchFamily="34" charset="0"/>
              </a:rPr>
              <a:t>) he at any time held Indian Passport; or (</a:t>
            </a:r>
            <a:r>
              <a:rPr lang="en-US" sz="1600" i="1" dirty="0" smtClean="0">
                <a:latin typeface="Tahoma" pitchFamily="34" charset="0"/>
                <a:ea typeface="Tahoma" pitchFamily="34" charset="0"/>
                <a:cs typeface="Tahoma" pitchFamily="34" charset="0"/>
              </a:rPr>
              <a:t>ii</a:t>
            </a:r>
            <a:r>
              <a:rPr lang="en-US" sz="1600" dirty="0" smtClean="0">
                <a:latin typeface="Tahoma" pitchFamily="34" charset="0"/>
                <a:ea typeface="Tahoma" pitchFamily="34" charset="0"/>
                <a:cs typeface="Tahoma" pitchFamily="34" charset="0"/>
              </a:rPr>
              <a:t>) he or either of his parents or any of his grandparents was a citizen of India by virtue of the Constitution of India or the Citizenship Act, 1955 (57 of 1955); or (</a:t>
            </a:r>
            <a:r>
              <a:rPr lang="en-US" sz="1600" i="1" dirty="0" smtClean="0">
                <a:latin typeface="Tahoma" pitchFamily="34" charset="0"/>
                <a:ea typeface="Tahoma" pitchFamily="34" charset="0"/>
                <a:cs typeface="Tahoma" pitchFamily="34" charset="0"/>
              </a:rPr>
              <a:t>iii</a:t>
            </a:r>
            <a:r>
              <a:rPr lang="en-US" sz="1600" dirty="0" smtClean="0">
                <a:latin typeface="Tahoma" pitchFamily="34" charset="0"/>
                <a:ea typeface="Tahoma" pitchFamily="34" charset="0"/>
                <a:cs typeface="Tahoma" pitchFamily="34" charset="0"/>
              </a:rPr>
              <a:t>) the person is a spouse of an Indian citizen or a person referred to in sub-clause (</a:t>
            </a:r>
            <a:r>
              <a:rPr lang="en-US" sz="1600" i="1" dirty="0" err="1" smtClean="0">
                <a:latin typeface="Tahoma" pitchFamily="34" charset="0"/>
                <a:ea typeface="Tahoma" pitchFamily="34" charset="0"/>
                <a:cs typeface="Tahoma" pitchFamily="34" charset="0"/>
              </a:rPr>
              <a:t>i</a:t>
            </a:r>
            <a:r>
              <a:rPr lang="en-US" sz="1600" dirty="0" smtClean="0">
                <a:latin typeface="Tahoma" pitchFamily="34" charset="0"/>
                <a:ea typeface="Tahoma" pitchFamily="34" charset="0"/>
                <a:cs typeface="Tahoma" pitchFamily="34" charset="0"/>
              </a:rPr>
              <a:t>) or (</a:t>
            </a:r>
            <a:r>
              <a:rPr lang="en-US" sz="1600" i="1" dirty="0" smtClean="0">
                <a:latin typeface="Tahoma" pitchFamily="34" charset="0"/>
                <a:ea typeface="Tahoma" pitchFamily="34" charset="0"/>
                <a:cs typeface="Tahoma" pitchFamily="34" charset="0"/>
              </a:rPr>
              <a:t>ii</a:t>
            </a:r>
            <a:r>
              <a:rPr lang="en-US" sz="1600" dirty="0" smtClean="0">
                <a:latin typeface="Tahoma" pitchFamily="34" charset="0"/>
                <a:ea typeface="Tahoma" pitchFamily="34" charset="0"/>
                <a:cs typeface="Tahoma" pitchFamily="34" charset="0"/>
              </a:rPr>
              <a:t>) - </a:t>
            </a:r>
            <a:r>
              <a:rPr lang="en-US" sz="1600" dirty="0" err="1" smtClean="0">
                <a:latin typeface="Tahoma" pitchFamily="34" charset="0"/>
                <a:ea typeface="Tahoma" pitchFamily="34" charset="0"/>
                <a:cs typeface="Tahoma" pitchFamily="34" charset="0"/>
              </a:rPr>
              <a:t>para</a:t>
            </a:r>
            <a:r>
              <a:rPr lang="en-US" sz="1600" dirty="0" smtClean="0">
                <a:latin typeface="Tahoma" pitchFamily="34" charset="0"/>
                <a:ea typeface="Tahoma" pitchFamily="34" charset="0"/>
                <a:cs typeface="Tahoma" pitchFamily="34" charset="0"/>
              </a:rPr>
              <a:t> 2.1.35 of Consolidated FDI Policy Circular dated 28-8-2017.</a:t>
            </a:r>
            <a:endParaRPr lang="en-US" sz="1600" dirty="0" smtClean="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5</a:t>
            </a:fld>
            <a:endParaRPr lang="en-IN" altLang="en-US">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2600" dirty="0" smtClean="0">
                <a:latin typeface="Tahoma" pitchFamily="34" charset="0"/>
                <a:ea typeface="Tahoma" pitchFamily="34" charset="0"/>
                <a:cs typeface="Tahoma" pitchFamily="34" charset="0"/>
              </a:rPr>
              <a:t>Penalty &amp; Prosecution </a:t>
            </a:r>
            <a:endParaRPr lang="en-US" sz="2600"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142990"/>
            <a:ext cx="9144000" cy="4000510"/>
          </a:xfrm>
        </p:spPr>
        <p:txBody>
          <a:bodyPr>
            <a:normAutofit fontScale="92500" lnSpcReduction="10000"/>
          </a:bodyPr>
          <a:lstStyle/>
          <a:p>
            <a:r>
              <a:rPr lang="en-US" sz="1600" dirty="0" smtClean="0">
                <a:latin typeface="Tahoma" pitchFamily="34" charset="0"/>
                <a:ea typeface="Tahoma" pitchFamily="34" charset="0"/>
                <a:cs typeface="Tahoma" pitchFamily="34" charset="0"/>
              </a:rPr>
              <a:t>Section </a:t>
            </a:r>
            <a:r>
              <a:rPr lang="en-US" sz="1600" dirty="0" smtClean="0">
                <a:latin typeface="Tahoma" pitchFamily="34" charset="0"/>
                <a:ea typeface="Tahoma" pitchFamily="34" charset="0"/>
                <a:cs typeface="Tahoma" pitchFamily="34" charset="0"/>
              </a:rPr>
              <a:t>37A </a:t>
            </a:r>
            <a:r>
              <a:rPr lang="en-US" sz="1600" dirty="0" smtClean="0">
                <a:latin typeface="Tahoma" pitchFamily="34" charset="0"/>
                <a:ea typeface="Tahoma" pitchFamily="34" charset="0"/>
                <a:cs typeface="Tahoma" pitchFamily="34" charset="0"/>
              </a:rPr>
              <a:t>which was </a:t>
            </a:r>
            <a:r>
              <a:rPr lang="en-US" sz="1600" dirty="0" smtClean="0">
                <a:latin typeface="Tahoma" pitchFamily="34" charset="0"/>
                <a:ea typeface="Tahoma" pitchFamily="34" charset="0"/>
                <a:cs typeface="Tahoma" pitchFamily="34" charset="0"/>
              </a:rPr>
              <a:t>introduced </a:t>
            </a:r>
            <a:r>
              <a:rPr lang="en-US" sz="1600" dirty="0" err="1" smtClean="0">
                <a:latin typeface="Tahoma" pitchFamily="34" charset="0"/>
                <a:ea typeface="Tahoma" pitchFamily="34" charset="0"/>
                <a:cs typeface="Tahoma" pitchFamily="34" charset="0"/>
              </a:rPr>
              <a:t>w.e.f</a:t>
            </a:r>
            <a:r>
              <a:rPr lang="en-US" sz="1600" dirty="0" smtClean="0">
                <a:latin typeface="Tahoma" pitchFamily="34" charset="0"/>
                <a:ea typeface="Tahoma" pitchFamily="34" charset="0"/>
                <a:cs typeface="Tahoma" pitchFamily="34" charset="0"/>
              </a:rPr>
              <a:t>. 9.9.2015 </a:t>
            </a:r>
            <a:r>
              <a:rPr lang="en-US" sz="1600" dirty="0" smtClean="0">
                <a:latin typeface="Tahoma" pitchFamily="34" charset="0"/>
                <a:ea typeface="Tahoma" pitchFamily="34" charset="0"/>
                <a:cs typeface="Tahoma" pitchFamily="34" charset="0"/>
              </a:rPr>
              <a:t>in FEMA </a:t>
            </a:r>
            <a:r>
              <a:rPr lang="en-US" sz="1600" dirty="0" smtClean="0">
                <a:latin typeface="Tahoma" pitchFamily="34" charset="0"/>
                <a:ea typeface="Tahoma" pitchFamily="34" charset="0"/>
                <a:cs typeface="Tahoma" pitchFamily="34" charset="0"/>
              </a:rPr>
              <a:t>which provides that </a:t>
            </a:r>
            <a:r>
              <a:rPr lang="en-US" sz="1600" dirty="0" smtClean="0">
                <a:latin typeface="Tahoma" pitchFamily="34" charset="0"/>
                <a:ea typeface="Tahoma" pitchFamily="34" charset="0"/>
                <a:cs typeface="Tahoma" pitchFamily="34" charset="0"/>
              </a:rPr>
              <a:t>if the </a:t>
            </a:r>
            <a:r>
              <a:rPr lang="en-US" sz="1600" dirty="0" err="1" smtClean="0">
                <a:latin typeface="Tahoma" pitchFamily="34" charset="0"/>
                <a:ea typeface="Tahoma" pitchFamily="34" charset="0"/>
                <a:cs typeface="Tahoma" pitchFamily="34" charset="0"/>
              </a:rPr>
              <a:t>Authorised</a:t>
            </a:r>
            <a:r>
              <a:rPr lang="en-US" sz="1600" dirty="0" smtClean="0">
                <a:latin typeface="Tahoma" pitchFamily="34" charset="0"/>
                <a:ea typeface="Tahoma" pitchFamily="34" charset="0"/>
                <a:cs typeface="Tahoma" pitchFamily="34" charset="0"/>
              </a:rPr>
              <a:t> Officer prescribed by the Central Government has reason to believe that any foreign exchange, foreign security, or any immovable property, situated outside India, is suspected to have been held in contravention of section 4, he may after recording the reasons in writing, by an order, seize value equivalent, situated within India, of such foreign exchange, foreign security or immovable </a:t>
            </a:r>
            <a:r>
              <a:rPr lang="en-US" sz="1600" dirty="0" smtClean="0">
                <a:latin typeface="Tahoma" pitchFamily="34" charset="0"/>
                <a:ea typeface="Tahoma" pitchFamily="34" charset="0"/>
                <a:cs typeface="Tahoma" pitchFamily="34" charset="0"/>
              </a:rPr>
              <a:t>property</a:t>
            </a:r>
            <a:r>
              <a:rPr lang="en-US" sz="1600" dirty="0" smtClean="0">
                <a:latin typeface="Tahoma" pitchFamily="34" charset="0"/>
                <a:ea typeface="Tahoma" pitchFamily="34" charset="0"/>
                <a:cs typeface="Tahoma" pitchFamily="34" charset="0"/>
              </a:rPr>
              <a:t>. no </a:t>
            </a:r>
            <a:r>
              <a:rPr lang="en-US" sz="1600" dirty="0" err="1" smtClean="0">
                <a:latin typeface="Tahoma" pitchFamily="34" charset="0"/>
                <a:ea typeface="Tahoma" pitchFamily="34" charset="0"/>
                <a:cs typeface="Tahoma" pitchFamily="34" charset="0"/>
              </a:rPr>
              <a:t>No</a:t>
            </a:r>
            <a:r>
              <a:rPr lang="en-US" sz="1600" dirty="0" smtClean="0">
                <a:latin typeface="Tahoma" pitchFamily="34" charset="0"/>
                <a:ea typeface="Tahoma" pitchFamily="34" charset="0"/>
                <a:cs typeface="Tahoma" pitchFamily="34" charset="0"/>
              </a:rPr>
              <a:t> such </a:t>
            </a:r>
            <a:r>
              <a:rPr lang="en-US" sz="1600" dirty="0" smtClean="0">
                <a:latin typeface="Tahoma" pitchFamily="34" charset="0"/>
                <a:ea typeface="Tahoma" pitchFamily="34" charset="0"/>
                <a:cs typeface="Tahoma" pitchFamily="34" charset="0"/>
              </a:rPr>
              <a:t>seizure shall be made in case where the aggregate value of such foreign exchange, foreign security or any immovable property, situated outside India, is less than </a:t>
            </a:r>
            <a:r>
              <a:rPr lang="en-US" sz="1600" dirty="0" smtClean="0">
                <a:latin typeface="Tahoma" pitchFamily="34" charset="0"/>
                <a:ea typeface="Tahoma" pitchFamily="34" charset="0"/>
                <a:cs typeface="Tahoma" pitchFamily="34" charset="0"/>
              </a:rPr>
              <a:t>of </a:t>
            </a:r>
            <a:r>
              <a:rPr lang="en-US" sz="1600" dirty="0" smtClean="0">
                <a:latin typeface="Tahoma" pitchFamily="34" charset="0"/>
                <a:ea typeface="Tahoma" pitchFamily="34" charset="0"/>
                <a:cs typeface="Tahoma" pitchFamily="34" charset="0"/>
              </a:rPr>
              <a:t>Rs. 1 </a:t>
            </a:r>
            <a:r>
              <a:rPr lang="en-US" sz="1600" dirty="0" err="1" smtClean="0">
                <a:latin typeface="Tahoma" pitchFamily="34" charset="0"/>
                <a:ea typeface="Tahoma" pitchFamily="34" charset="0"/>
                <a:cs typeface="Tahoma" pitchFamily="34" charset="0"/>
              </a:rPr>
              <a:t>crore</a:t>
            </a:r>
            <a:r>
              <a:rPr lang="en-US" sz="1600" dirty="0" smtClean="0">
                <a:latin typeface="Tahoma" pitchFamily="34" charset="0"/>
                <a:ea typeface="Tahoma" pitchFamily="34" charset="0"/>
                <a:cs typeface="Tahoma" pitchFamily="34" charset="0"/>
              </a:rPr>
              <a:t>. </a:t>
            </a:r>
          </a:p>
          <a:p>
            <a:r>
              <a:rPr lang="en-US" sz="1600" dirty="0" smtClean="0">
                <a:latin typeface="Tahoma" pitchFamily="34" charset="0"/>
                <a:ea typeface="Tahoma" pitchFamily="34" charset="0"/>
                <a:cs typeface="Tahoma" pitchFamily="34" charset="0"/>
              </a:rPr>
              <a:t>The order of seizure along with relevant material shall be placed before the Competent </a:t>
            </a:r>
            <a:r>
              <a:rPr lang="en-US" sz="1600" dirty="0" smtClean="0">
                <a:latin typeface="Tahoma" pitchFamily="34" charset="0"/>
                <a:ea typeface="Tahoma" pitchFamily="34" charset="0"/>
                <a:cs typeface="Tahoma" pitchFamily="34" charset="0"/>
              </a:rPr>
              <a:t>Authority who </a:t>
            </a:r>
            <a:r>
              <a:rPr lang="en-US" sz="1600" dirty="0" smtClean="0">
                <a:latin typeface="Tahoma" pitchFamily="34" charset="0"/>
                <a:ea typeface="Tahoma" pitchFamily="34" charset="0"/>
                <a:cs typeface="Tahoma" pitchFamily="34" charset="0"/>
              </a:rPr>
              <a:t>shall dispose of the petition within a period of one hundred eighty days from the date of seizure by either confirming or by setting aside such order, after giving an opportunity of being heard to the representatives of the Directorate of Enforcement and the aggrieved person but </a:t>
            </a:r>
            <a:r>
              <a:rPr lang="en-US" sz="1600" dirty="0" smtClean="0">
                <a:latin typeface="Tahoma" pitchFamily="34" charset="0"/>
                <a:ea typeface="Tahoma" pitchFamily="34" charset="0"/>
                <a:cs typeface="Tahoma" pitchFamily="34" charset="0"/>
              </a:rPr>
              <a:t>there is no </a:t>
            </a:r>
            <a:r>
              <a:rPr lang="en-US" sz="1600" dirty="0" smtClean="0">
                <a:latin typeface="Tahoma" pitchFamily="34" charset="0"/>
                <a:ea typeface="Tahoma" pitchFamily="34" charset="0"/>
                <a:cs typeface="Tahoma" pitchFamily="34" charset="0"/>
              </a:rPr>
              <a:t>opportunity </a:t>
            </a:r>
            <a:r>
              <a:rPr lang="en-US" sz="1600" dirty="0" smtClean="0">
                <a:latin typeface="Tahoma" pitchFamily="34" charset="0"/>
                <a:ea typeface="Tahoma" pitchFamily="34" charset="0"/>
                <a:cs typeface="Tahoma" pitchFamily="34" charset="0"/>
              </a:rPr>
              <a:t>to </a:t>
            </a:r>
            <a:r>
              <a:rPr lang="en-US" sz="1600" dirty="0" smtClean="0">
                <a:latin typeface="Tahoma" pitchFamily="34" charset="0"/>
                <a:ea typeface="Tahoma" pitchFamily="34" charset="0"/>
                <a:cs typeface="Tahoma" pitchFamily="34" charset="0"/>
              </a:rPr>
              <a:t>prove </a:t>
            </a:r>
            <a:r>
              <a:rPr lang="en-US" sz="1600" dirty="0" smtClean="0">
                <a:latin typeface="Tahoma" pitchFamily="34" charset="0"/>
                <a:ea typeface="Tahoma" pitchFamily="34" charset="0"/>
                <a:cs typeface="Tahoma" pitchFamily="34" charset="0"/>
              </a:rPr>
              <a:t>innocence before seizure. </a:t>
            </a:r>
          </a:p>
          <a:p>
            <a:r>
              <a:rPr lang="en-US" sz="1600" dirty="0" smtClean="0">
                <a:latin typeface="Tahoma" pitchFamily="34" charset="0"/>
                <a:ea typeface="Tahoma" pitchFamily="34" charset="0"/>
                <a:cs typeface="Tahoma" pitchFamily="34" charset="0"/>
              </a:rPr>
              <a:t>The order of the Competent Authority confirming seizure of equivalent asset shall continue till the disposal of adjudication proceedings and thereafter, the Adjudicating Authority shall pass appropriate directions in the adjudication order with regard to further action as regards the </a:t>
            </a:r>
            <a:r>
              <a:rPr lang="en-US" sz="1600" dirty="0" smtClean="0">
                <a:latin typeface="Tahoma" pitchFamily="34" charset="0"/>
                <a:ea typeface="Tahoma" pitchFamily="34" charset="0"/>
                <a:cs typeface="Tahoma" pitchFamily="34" charset="0"/>
              </a:rPr>
              <a:t>seizure.</a:t>
            </a:r>
          </a:p>
          <a:p>
            <a:r>
              <a:rPr lang="en-US" sz="1600" dirty="0" smtClean="0">
                <a:latin typeface="Tahoma" pitchFamily="34" charset="0"/>
                <a:ea typeface="Tahoma" pitchFamily="34" charset="0"/>
                <a:cs typeface="Tahoma" pitchFamily="34" charset="0"/>
              </a:rPr>
              <a:t>However when </a:t>
            </a:r>
            <a:r>
              <a:rPr lang="en-US" sz="1600" dirty="0" smtClean="0">
                <a:latin typeface="Tahoma" pitchFamily="34" charset="0"/>
                <a:ea typeface="Tahoma" pitchFamily="34" charset="0"/>
                <a:cs typeface="Tahoma" pitchFamily="34" charset="0"/>
              </a:rPr>
              <a:t>the Enforcement Directorate (ED) concludes an investigation, even after adjudicating process, no order is issued when it is in </a:t>
            </a:r>
            <a:r>
              <a:rPr lang="en-US" sz="1600" dirty="0" err="1" smtClean="0">
                <a:latin typeface="Tahoma" pitchFamily="34" charset="0"/>
                <a:ea typeface="Tahoma" pitchFamily="34" charset="0"/>
                <a:cs typeface="Tahoma" pitchFamily="34" charset="0"/>
              </a:rPr>
              <a:t>favour</a:t>
            </a:r>
            <a:r>
              <a:rPr lang="en-US" sz="1600" dirty="0" smtClean="0">
                <a:latin typeface="Tahoma" pitchFamily="34" charset="0"/>
                <a:ea typeface="Tahoma" pitchFamily="34" charset="0"/>
                <a:cs typeface="Tahoma" pitchFamily="34" charset="0"/>
              </a:rPr>
              <a:t> of the person concerned but invariably an order is issued when the same is against the person and a penalty is levied</a:t>
            </a:r>
            <a:r>
              <a:rPr lang="en-US" sz="1600" dirty="0" smtClean="0">
                <a:latin typeface="Tahoma" pitchFamily="34" charset="0"/>
                <a:ea typeface="Tahoma" pitchFamily="34" charset="0"/>
                <a:cs typeface="Tahoma" pitchFamily="34" charset="0"/>
              </a:rPr>
              <a:t>. </a:t>
            </a:r>
          </a:p>
          <a:p>
            <a:endParaRPr lang="en-US" sz="1600" dirty="0" smtClean="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6</a:t>
            </a:fld>
            <a:endParaRPr lang="en-IN" altLang="en-US">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2600" dirty="0" smtClean="0">
                <a:latin typeface="Tahoma" pitchFamily="34" charset="0"/>
                <a:ea typeface="Tahoma" pitchFamily="34" charset="0"/>
                <a:cs typeface="Tahoma" pitchFamily="34" charset="0"/>
              </a:rPr>
              <a:t>Penalty &amp; Prosecution </a:t>
            </a:r>
            <a:endParaRPr lang="en-US" sz="2600"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142990"/>
            <a:ext cx="9144000" cy="4000510"/>
          </a:xfrm>
        </p:spPr>
        <p:txBody>
          <a:bodyPr>
            <a:noAutofit/>
          </a:bodyPr>
          <a:lstStyle/>
          <a:p>
            <a:r>
              <a:rPr lang="en-US" sz="1530" dirty="0" smtClean="0">
                <a:latin typeface="Tahoma" pitchFamily="34" charset="0"/>
                <a:ea typeface="Tahoma" pitchFamily="34" charset="0"/>
                <a:cs typeface="Tahoma" pitchFamily="34" charset="0"/>
              </a:rPr>
              <a:t>Section 13 of the Act provides that if </a:t>
            </a:r>
            <a:r>
              <a:rPr lang="en-US" sz="1530" dirty="0" smtClean="0">
                <a:latin typeface="Tahoma" pitchFamily="34" charset="0"/>
                <a:ea typeface="Tahoma" pitchFamily="34" charset="0"/>
                <a:cs typeface="Tahoma" pitchFamily="34" charset="0"/>
              </a:rPr>
              <a:t>any person contravenes any provision of this Act, or contravenes any rule, regulation, notification, direction or order </a:t>
            </a:r>
            <a:r>
              <a:rPr lang="en-US" sz="1530" dirty="0" smtClean="0">
                <a:latin typeface="Tahoma" pitchFamily="34" charset="0"/>
                <a:ea typeface="Tahoma" pitchFamily="34" charset="0"/>
                <a:cs typeface="Tahoma" pitchFamily="34" charset="0"/>
              </a:rPr>
              <a:t>or condition </a:t>
            </a:r>
            <a:r>
              <a:rPr lang="en-US" sz="1530" dirty="0" smtClean="0">
                <a:latin typeface="Tahoma" pitchFamily="34" charset="0"/>
                <a:ea typeface="Tahoma" pitchFamily="34" charset="0"/>
                <a:cs typeface="Tahoma" pitchFamily="34" charset="0"/>
              </a:rPr>
              <a:t>subject to which an </a:t>
            </a:r>
            <a:r>
              <a:rPr lang="en-US" sz="1530" dirty="0" err="1" smtClean="0">
                <a:latin typeface="Tahoma" pitchFamily="34" charset="0"/>
                <a:ea typeface="Tahoma" pitchFamily="34" charset="0"/>
                <a:cs typeface="Tahoma" pitchFamily="34" charset="0"/>
              </a:rPr>
              <a:t>authorisation</a:t>
            </a:r>
            <a:r>
              <a:rPr lang="en-US" sz="1530" dirty="0" smtClean="0">
                <a:latin typeface="Tahoma" pitchFamily="34" charset="0"/>
                <a:ea typeface="Tahoma" pitchFamily="34" charset="0"/>
                <a:cs typeface="Tahoma" pitchFamily="34" charset="0"/>
              </a:rPr>
              <a:t> is issued by the </a:t>
            </a:r>
            <a:r>
              <a:rPr lang="en-US" sz="1530" dirty="0" smtClean="0">
                <a:latin typeface="Tahoma" pitchFamily="34" charset="0"/>
                <a:ea typeface="Tahoma" pitchFamily="34" charset="0"/>
                <a:cs typeface="Tahoma" pitchFamily="34" charset="0"/>
              </a:rPr>
              <a:t>RBI, </a:t>
            </a:r>
            <a:r>
              <a:rPr lang="en-US" sz="1530" dirty="0" smtClean="0">
                <a:latin typeface="Tahoma" pitchFamily="34" charset="0"/>
                <a:ea typeface="Tahoma" pitchFamily="34" charset="0"/>
                <a:cs typeface="Tahoma" pitchFamily="34" charset="0"/>
              </a:rPr>
              <a:t>he shall, upon adjudication, be liable to a penalty up to thrice the sum involved in such contravention where such amount is quantifiable, or up to two </a:t>
            </a:r>
            <a:r>
              <a:rPr lang="en-US" sz="1530" dirty="0" err="1" smtClean="0">
                <a:latin typeface="Tahoma" pitchFamily="34" charset="0"/>
                <a:ea typeface="Tahoma" pitchFamily="34" charset="0"/>
                <a:cs typeface="Tahoma" pitchFamily="34" charset="0"/>
              </a:rPr>
              <a:t>lakh</a:t>
            </a:r>
            <a:r>
              <a:rPr lang="en-US" sz="1530" dirty="0" smtClean="0">
                <a:latin typeface="Tahoma" pitchFamily="34" charset="0"/>
                <a:ea typeface="Tahoma" pitchFamily="34" charset="0"/>
                <a:cs typeface="Tahoma" pitchFamily="34" charset="0"/>
              </a:rPr>
              <a:t> rupees where the amount is not quantifiable, and where such contravention is a continuing one, further penalty which may extend to five thousand rupees for every day after the first day during which the contravention continues</a:t>
            </a:r>
            <a:r>
              <a:rPr lang="en-US" sz="1530" dirty="0" smtClean="0">
                <a:latin typeface="Tahoma" pitchFamily="34" charset="0"/>
                <a:ea typeface="Tahoma" pitchFamily="34" charset="0"/>
                <a:cs typeface="Tahoma" pitchFamily="34" charset="0"/>
              </a:rPr>
              <a:t>.</a:t>
            </a:r>
          </a:p>
          <a:p>
            <a:r>
              <a:rPr lang="en-US" sz="1530" dirty="0" smtClean="0">
                <a:latin typeface="Tahoma" pitchFamily="34" charset="0"/>
                <a:ea typeface="Tahoma" pitchFamily="34" charset="0"/>
                <a:cs typeface="Tahoma" pitchFamily="34" charset="0"/>
              </a:rPr>
              <a:t>If the Adjudicating Authority, in a proceeding under sub-section (1A) deems fit, he may, after recording the reasons in writing, recommend for the initiation of prosecution and if the Director of Enforcement is satisfied, he may, after recording the reasons in writing, may direct prosecution by filing a Criminal Complaint against the guilty </a:t>
            </a:r>
            <a:r>
              <a:rPr lang="en-US" sz="1530" dirty="0" smtClean="0">
                <a:latin typeface="Tahoma" pitchFamily="34" charset="0"/>
                <a:ea typeface="Tahoma" pitchFamily="34" charset="0"/>
                <a:cs typeface="Tahoma" pitchFamily="34" charset="0"/>
              </a:rPr>
              <a:t>person.</a:t>
            </a:r>
          </a:p>
          <a:p>
            <a:r>
              <a:rPr lang="en-US" sz="1530" dirty="0" smtClean="0">
                <a:latin typeface="Tahoma" pitchFamily="34" charset="0"/>
                <a:ea typeface="Tahoma" pitchFamily="34" charset="0"/>
                <a:cs typeface="Tahoma" pitchFamily="34" charset="0"/>
              </a:rPr>
              <a:t>Section 37A proceedings </a:t>
            </a:r>
            <a:r>
              <a:rPr lang="en-US" sz="1530" dirty="0" smtClean="0">
                <a:latin typeface="Tahoma" pitchFamily="34" charset="0"/>
                <a:ea typeface="Tahoma" pitchFamily="34" charset="0"/>
                <a:cs typeface="Tahoma" pitchFamily="34" charset="0"/>
              </a:rPr>
              <a:t>shall </a:t>
            </a:r>
            <a:r>
              <a:rPr lang="en-US" sz="1530" dirty="0" smtClean="0">
                <a:latin typeface="Tahoma" pitchFamily="34" charset="0"/>
                <a:ea typeface="Tahoma" pitchFamily="34" charset="0"/>
                <a:cs typeface="Tahoma" pitchFamily="34" charset="0"/>
              </a:rPr>
              <a:t>in </a:t>
            </a:r>
            <a:r>
              <a:rPr lang="en-US" sz="1530" dirty="0" smtClean="0">
                <a:latin typeface="Tahoma" pitchFamily="34" charset="0"/>
                <a:ea typeface="Tahoma" pitchFamily="34" charset="0"/>
                <a:cs typeface="Tahoma" pitchFamily="34" charset="0"/>
              </a:rPr>
              <a:t>addition to the penalty </a:t>
            </a:r>
            <a:r>
              <a:rPr lang="en-US" sz="1530" dirty="0" smtClean="0">
                <a:latin typeface="Tahoma" pitchFamily="34" charset="0"/>
                <a:ea typeface="Tahoma" pitchFamily="34" charset="0"/>
                <a:cs typeface="Tahoma" pitchFamily="34" charset="0"/>
              </a:rPr>
              <a:t>will lead to an </a:t>
            </a:r>
            <a:r>
              <a:rPr lang="en-US" sz="1530" dirty="0" smtClean="0">
                <a:latin typeface="Tahoma" pitchFamily="34" charset="0"/>
                <a:ea typeface="Tahoma" pitchFamily="34" charset="0"/>
                <a:cs typeface="Tahoma" pitchFamily="34" charset="0"/>
              </a:rPr>
              <a:t>imprisonment for a term which may extend to five years and with fine</a:t>
            </a:r>
            <a:r>
              <a:rPr lang="en-US" sz="1530" dirty="0" smtClean="0">
                <a:latin typeface="Tahoma" pitchFamily="34" charset="0"/>
                <a:ea typeface="Tahoma" pitchFamily="34" charset="0"/>
                <a:cs typeface="Tahoma" pitchFamily="34" charset="0"/>
              </a:rPr>
              <a:t>. </a:t>
            </a:r>
          </a:p>
          <a:p>
            <a:r>
              <a:rPr lang="en-US" sz="1530" dirty="0" smtClean="0">
                <a:latin typeface="Tahoma" pitchFamily="34" charset="0"/>
                <a:ea typeface="Tahoma" pitchFamily="34" charset="0"/>
                <a:cs typeface="Tahoma" pitchFamily="34" charset="0"/>
              </a:rPr>
              <a:t>If </a:t>
            </a:r>
            <a:r>
              <a:rPr lang="en-US" sz="1530" dirty="0" smtClean="0">
                <a:latin typeface="Tahoma" pitchFamily="34" charset="0"/>
                <a:ea typeface="Tahoma" pitchFamily="34" charset="0"/>
                <a:cs typeface="Tahoma" pitchFamily="34" charset="0"/>
              </a:rPr>
              <a:t>any person fails to make full payment of the penalty imposed on him under section 13 within a period of ninety days from the date on which the notice for payment of such penalty is served on him, he shall be liable to civil </a:t>
            </a:r>
            <a:r>
              <a:rPr lang="en-US" sz="1530" dirty="0" smtClean="0">
                <a:latin typeface="Tahoma" pitchFamily="34" charset="0"/>
                <a:ea typeface="Tahoma" pitchFamily="34" charset="0"/>
                <a:cs typeface="Tahoma" pitchFamily="34" charset="0"/>
              </a:rPr>
              <a:t>imprisonment in terms of Section 14. </a:t>
            </a:r>
            <a:endParaRPr lang="en-US" sz="1530" dirty="0" smtClean="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7</a:t>
            </a:fld>
            <a:endParaRPr lang="en-IN" altLang="en-US">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IN" sz="2800" dirty="0" smtClean="0"/>
              <a:t>FOREIGN EXCHANGE MANAGEMENT (CURRENT ACCOUNT TRANSACTIONS) RULES, 2000</a:t>
            </a:r>
            <a:endParaRPr lang="en-US" sz="2600"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142990"/>
            <a:ext cx="9144000" cy="4000510"/>
          </a:xfrm>
        </p:spPr>
        <p:txBody>
          <a:bodyPr>
            <a:noAutofit/>
          </a:bodyPr>
          <a:lstStyle/>
          <a:p>
            <a:r>
              <a:rPr lang="en-IN" sz="1700" dirty="0" err="1" smtClean="0">
                <a:latin typeface="Tahoma" pitchFamily="34" charset="0"/>
                <a:ea typeface="Tahoma" pitchFamily="34" charset="0"/>
                <a:cs typeface="Tahoma" pitchFamily="34" charset="0"/>
              </a:rPr>
              <a:t>Drawal</a:t>
            </a:r>
            <a:r>
              <a:rPr lang="en-IN" sz="1700" dirty="0" smtClean="0">
                <a:latin typeface="Tahoma" pitchFamily="34" charset="0"/>
                <a:ea typeface="Tahoma" pitchFamily="34" charset="0"/>
                <a:cs typeface="Tahoma" pitchFamily="34" charset="0"/>
              </a:rPr>
              <a:t> of foreign exchange by any person for the following purpose is prohibited, </a:t>
            </a:r>
            <a:r>
              <a:rPr lang="en-IN" sz="1700" dirty="0" smtClean="0">
                <a:latin typeface="Tahoma" pitchFamily="34" charset="0"/>
                <a:ea typeface="Tahoma" pitchFamily="34" charset="0"/>
                <a:cs typeface="Tahoma" pitchFamily="34" charset="0"/>
              </a:rPr>
              <a:t>namely</a:t>
            </a:r>
            <a:endParaRPr lang="en-US" sz="1700" dirty="0" smtClean="0">
              <a:latin typeface="Tahoma" pitchFamily="34" charset="0"/>
              <a:ea typeface="Tahoma" pitchFamily="34" charset="0"/>
              <a:cs typeface="Tahoma" pitchFamily="34" charset="0"/>
            </a:endParaRPr>
          </a:p>
          <a:p>
            <a:pPr marL="715963" indent="-352425">
              <a:buFont typeface="Wingdings" pitchFamily="2" charset="2"/>
              <a:buChar char="v"/>
            </a:pPr>
            <a:r>
              <a:rPr lang="en-IN" sz="1700" dirty="0" smtClean="0">
                <a:latin typeface="Tahoma" pitchFamily="34" charset="0"/>
                <a:ea typeface="Tahoma" pitchFamily="34" charset="0"/>
                <a:cs typeface="Tahoma" pitchFamily="34" charset="0"/>
              </a:rPr>
              <a:t>(</a:t>
            </a:r>
            <a:r>
              <a:rPr lang="en-IN" sz="1700" dirty="0" smtClean="0">
                <a:latin typeface="Tahoma" pitchFamily="34" charset="0"/>
                <a:ea typeface="Tahoma" pitchFamily="34" charset="0"/>
                <a:cs typeface="Tahoma" pitchFamily="34" charset="0"/>
              </a:rPr>
              <a:t>a) a </a:t>
            </a:r>
            <a:r>
              <a:rPr lang="en-IN" sz="1700" dirty="0" smtClean="0">
                <a:latin typeface="Tahoma" pitchFamily="34" charset="0"/>
                <a:ea typeface="Tahoma" pitchFamily="34" charset="0"/>
                <a:cs typeface="Tahoma" pitchFamily="34" charset="0"/>
              </a:rPr>
              <a:t>transaction specified in the Schedule I; or</a:t>
            </a:r>
            <a:endParaRPr lang="en-US" sz="1700" dirty="0" smtClean="0">
              <a:latin typeface="Tahoma" pitchFamily="34" charset="0"/>
              <a:ea typeface="Tahoma" pitchFamily="34" charset="0"/>
              <a:cs typeface="Tahoma" pitchFamily="34" charset="0"/>
            </a:endParaRPr>
          </a:p>
          <a:p>
            <a:pPr marL="715963" indent="-352425">
              <a:buFont typeface="Wingdings" pitchFamily="2" charset="2"/>
              <a:buChar char="v"/>
            </a:pPr>
            <a:r>
              <a:rPr lang="en-IN" sz="1700" dirty="0" smtClean="0">
                <a:latin typeface="Tahoma" pitchFamily="34" charset="0"/>
                <a:ea typeface="Tahoma" pitchFamily="34" charset="0"/>
                <a:cs typeface="Tahoma" pitchFamily="34" charset="0"/>
              </a:rPr>
              <a:t>(b) a </a:t>
            </a:r>
            <a:r>
              <a:rPr lang="en-IN" sz="1700" dirty="0" smtClean="0">
                <a:latin typeface="Tahoma" pitchFamily="34" charset="0"/>
                <a:ea typeface="Tahoma" pitchFamily="34" charset="0"/>
                <a:cs typeface="Tahoma" pitchFamily="34" charset="0"/>
              </a:rPr>
              <a:t>travel to Nepal and/or Bhutan; or</a:t>
            </a:r>
            <a:endParaRPr lang="en-US" sz="1700" dirty="0" smtClean="0">
              <a:latin typeface="Tahoma" pitchFamily="34" charset="0"/>
              <a:ea typeface="Tahoma" pitchFamily="34" charset="0"/>
              <a:cs typeface="Tahoma" pitchFamily="34" charset="0"/>
            </a:endParaRPr>
          </a:p>
          <a:p>
            <a:pPr marL="715963" indent="-352425">
              <a:buFont typeface="Wingdings" pitchFamily="2" charset="2"/>
              <a:buChar char="v"/>
            </a:pPr>
            <a:r>
              <a:rPr lang="en-IN" sz="1700" dirty="0" smtClean="0">
                <a:latin typeface="Tahoma" pitchFamily="34" charset="0"/>
                <a:ea typeface="Tahoma" pitchFamily="34" charset="0"/>
                <a:cs typeface="Tahoma" pitchFamily="34" charset="0"/>
              </a:rPr>
              <a:t>(c) a </a:t>
            </a:r>
            <a:r>
              <a:rPr lang="en-IN" sz="1700" dirty="0" smtClean="0">
                <a:latin typeface="Tahoma" pitchFamily="34" charset="0"/>
                <a:ea typeface="Tahoma" pitchFamily="34" charset="0"/>
                <a:cs typeface="Tahoma" pitchFamily="34" charset="0"/>
              </a:rPr>
              <a:t>transaction with a person resident in Nepal or Bhutan :</a:t>
            </a:r>
            <a:endParaRPr lang="en-US" sz="1700" dirty="0" smtClean="0">
              <a:latin typeface="Tahoma" pitchFamily="34" charset="0"/>
              <a:ea typeface="Tahoma" pitchFamily="34" charset="0"/>
              <a:cs typeface="Tahoma" pitchFamily="34" charset="0"/>
            </a:endParaRPr>
          </a:p>
          <a:p>
            <a:r>
              <a:rPr lang="en-IN" sz="1700" b="1" dirty="0" smtClean="0">
                <a:latin typeface="Tahoma" pitchFamily="34" charset="0"/>
                <a:ea typeface="Tahoma" pitchFamily="34" charset="0"/>
                <a:cs typeface="Tahoma" pitchFamily="34" charset="0"/>
              </a:rPr>
              <a:t>Provided</a:t>
            </a:r>
            <a:r>
              <a:rPr lang="en-IN" sz="1700" dirty="0" smtClean="0">
                <a:latin typeface="Tahoma" pitchFamily="34" charset="0"/>
                <a:ea typeface="Tahoma" pitchFamily="34" charset="0"/>
                <a:cs typeface="Tahoma" pitchFamily="34" charset="0"/>
              </a:rPr>
              <a:t> that the prohibition in clause (c) may be exempted by RBI subject to such terms </a:t>
            </a:r>
            <a:r>
              <a:rPr lang="en-IN" sz="1700" dirty="0" smtClean="0">
                <a:latin typeface="Tahoma" pitchFamily="34" charset="0"/>
                <a:ea typeface="Tahoma" pitchFamily="34" charset="0"/>
                <a:cs typeface="Tahoma" pitchFamily="34" charset="0"/>
              </a:rPr>
              <a:t>and conditions </a:t>
            </a:r>
            <a:r>
              <a:rPr lang="en-IN" sz="1700" dirty="0" smtClean="0">
                <a:latin typeface="Tahoma" pitchFamily="34" charset="0"/>
                <a:ea typeface="Tahoma" pitchFamily="34" charset="0"/>
                <a:cs typeface="Tahoma" pitchFamily="34" charset="0"/>
              </a:rPr>
              <a:t>as it may consider necessary to stipulate by special or general order</a:t>
            </a:r>
            <a:r>
              <a:rPr lang="en-IN" sz="1700" dirty="0" smtClean="0">
                <a:latin typeface="Tahoma" pitchFamily="34" charset="0"/>
                <a:ea typeface="Tahoma" pitchFamily="34" charset="0"/>
                <a:cs typeface="Tahoma" pitchFamily="34" charset="0"/>
              </a:rPr>
              <a:t>. </a:t>
            </a:r>
          </a:p>
          <a:p>
            <a:r>
              <a:rPr lang="en-IN" sz="1700" dirty="0" smtClean="0">
                <a:latin typeface="Tahoma" pitchFamily="34" charset="0"/>
                <a:ea typeface="Tahoma" pitchFamily="34" charset="0"/>
                <a:cs typeface="Tahoma" pitchFamily="34" charset="0"/>
              </a:rPr>
              <a:t>No person shall draw foreign exchange for a transaction included in the Schedule II without prior approval of the Government of </a:t>
            </a:r>
            <a:r>
              <a:rPr lang="en-IN" sz="1700" dirty="0" smtClean="0">
                <a:latin typeface="Tahoma" pitchFamily="34" charset="0"/>
                <a:ea typeface="Tahoma" pitchFamily="34" charset="0"/>
                <a:cs typeface="Tahoma" pitchFamily="34" charset="0"/>
              </a:rPr>
              <a:t>India. However, the </a:t>
            </a:r>
            <a:r>
              <a:rPr lang="en-IN" sz="1700" dirty="0" smtClean="0">
                <a:latin typeface="Tahoma" pitchFamily="34" charset="0"/>
                <a:ea typeface="Tahoma" pitchFamily="34" charset="0"/>
                <a:cs typeface="Tahoma" pitchFamily="34" charset="0"/>
              </a:rPr>
              <a:t>payment </a:t>
            </a:r>
            <a:r>
              <a:rPr lang="en-IN" sz="1700" dirty="0" smtClean="0">
                <a:latin typeface="Tahoma" pitchFamily="34" charset="0"/>
                <a:ea typeface="Tahoma" pitchFamily="34" charset="0"/>
                <a:cs typeface="Tahoma" pitchFamily="34" charset="0"/>
              </a:rPr>
              <a:t>can be </a:t>
            </a:r>
            <a:r>
              <a:rPr lang="en-IN" sz="1700" dirty="0" smtClean="0">
                <a:latin typeface="Tahoma" pitchFamily="34" charset="0"/>
                <a:ea typeface="Tahoma" pitchFamily="34" charset="0"/>
                <a:cs typeface="Tahoma" pitchFamily="34" charset="0"/>
              </a:rPr>
              <a:t>made out of funds held in Resident Foreign Currency (RFC) Account </a:t>
            </a:r>
            <a:r>
              <a:rPr lang="en-IN" sz="1700" dirty="0" smtClean="0">
                <a:latin typeface="Tahoma" pitchFamily="34" charset="0"/>
                <a:ea typeface="Tahoma" pitchFamily="34" charset="0"/>
                <a:cs typeface="Tahoma" pitchFamily="34" charset="0"/>
              </a:rPr>
              <a:t>of </a:t>
            </a:r>
            <a:r>
              <a:rPr lang="en-IN" sz="1700" dirty="0" smtClean="0">
                <a:latin typeface="Tahoma" pitchFamily="34" charset="0"/>
                <a:ea typeface="Tahoma" pitchFamily="34" charset="0"/>
                <a:cs typeface="Tahoma" pitchFamily="34" charset="0"/>
              </a:rPr>
              <a:t>the </a:t>
            </a:r>
            <a:r>
              <a:rPr lang="en-IN" sz="1700" dirty="0" smtClean="0">
                <a:latin typeface="Tahoma" pitchFamily="34" charset="0"/>
                <a:ea typeface="Tahoma" pitchFamily="34" charset="0"/>
                <a:cs typeface="Tahoma" pitchFamily="34" charset="0"/>
              </a:rPr>
              <a:t>remitter.  </a:t>
            </a:r>
          </a:p>
          <a:p>
            <a:r>
              <a:rPr lang="en-IN" sz="1700" dirty="0" smtClean="0">
                <a:latin typeface="Tahoma" pitchFamily="34" charset="0"/>
                <a:ea typeface="Tahoma" pitchFamily="34" charset="0"/>
                <a:cs typeface="Tahoma" pitchFamily="34" charset="0"/>
              </a:rPr>
              <a:t>Every </a:t>
            </a:r>
            <a:r>
              <a:rPr lang="en-IN" sz="1700" dirty="0" err="1" smtClean="0">
                <a:latin typeface="Tahoma" pitchFamily="34" charset="0"/>
                <a:ea typeface="Tahoma" pitchFamily="34" charset="0"/>
                <a:cs typeface="Tahoma" pitchFamily="34" charset="0"/>
              </a:rPr>
              <a:t>drawal</a:t>
            </a:r>
            <a:r>
              <a:rPr lang="en-IN" sz="1700" dirty="0" smtClean="0">
                <a:latin typeface="Tahoma" pitchFamily="34" charset="0"/>
                <a:ea typeface="Tahoma" pitchFamily="34" charset="0"/>
                <a:cs typeface="Tahoma" pitchFamily="34" charset="0"/>
              </a:rPr>
              <a:t> of foreign exchange for transactions included in Schedule III shall be governed as provided </a:t>
            </a:r>
            <a:r>
              <a:rPr lang="en-IN" sz="1700" dirty="0" smtClean="0">
                <a:latin typeface="Tahoma" pitchFamily="34" charset="0"/>
                <a:ea typeface="Tahoma" pitchFamily="34" charset="0"/>
                <a:cs typeface="Tahoma" pitchFamily="34" charset="0"/>
              </a:rPr>
              <a:t>therein. However restrictions as provided</a:t>
            </a:r>
            <a:r>
              <a:rPr lang="en-IN" sz="1700" dirty="0" smtClean="0">
                <a:latin typeface="Tahoma" pitchFamily="34" charset="0"/>
                <a:ea typeface="Tahoma" pitchFamily="34" charset="0"/>
                <a:cs typeface="Tahoma" pitchFamily="34" charset="0"/>
              </a:rPr>
              <a:t> Schedule </a:t>
            </a:r>
            <a:r>
              <a:rPr lang="en-IN" sz="1700" dirty="0" smtClean="0">
                <a:latin typeface="Tahoma" pitchFamily="34" charset="0"/>
                <a:ea typeface="Tahoma" pitchFamily="34" charset="0"/>
                <a:cs typeface="Tahoma" pitchFamily="34" charset="0"/>
              </a:rPr>
              <a:t>III does not apply </a:t>
            </a:r>
            <a:r>
              <a:rPr lang="en-IN" sz="1700" dirty="0" smtClean="0">
                <a:latin typeface="Tahoma" pitchFamily="34" charset="0"/>
                <a:ea typeface="Tahoma" pitchFamily="34" charset="0"/>
                <a:cs typeface="Tahoma" pitchFamily="34" charset="0"/>
              </a:rPr>
              <a:t>to the use of International Credit Card for making payment by a person towards meeting expenses while such person is on a visit outside India.</a:t>
            </a:r>
            <a:endParaRPr lang="en-IN" sz="1700" dirty="0" smtClean="0">
              <a:latin typeface="Tahoma" pitchFamily="34" charset="0"/>
              <a:ea typeface="Tahoma" pitchFamily="34" charset="0"/>
              <a:cs typeface="Tahoma" pitchFamily="34" charset="0"/>
            </a:endParaRPr>
          </a:p>
          <a:p>
            <a:endParaRPr lang="en-US" sz="1600"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8</a:t>
            </a:fld>
            <a:endParaRPr lang="en-IN" altLang="en-US">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IN" sz="2800" dirty="0" smtClean="0"/>
              <a:t>FOREIGN EXCHANGE MANAGEMENT (CURRENT ACCOUNT TRANSACTIONS) RULES, 2000</a:t>
            </a:r>
            <a:endParaRPr lang="en-US" sz="2600"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142990"/>
            <a:ext cx="9144000" cy="4000510"/>
          </a:xfrm>
        </p:spPr>
        <p:txBody>
          <a:bodyPr>
            <a:noAutofit/>
          </a:bodyPr>
          <a:lstStyle/>
          <a:p>
            <a:r>
              <a:rPr lang="en-IN" sz="1700" dirty="0" err="1" smtClean="0">
                <a:latin typeface="Tahoma" pitchFamily="34" charset="0"/>
                <a:ea typeface="Tahoma" pitchFamily="34" charset="0"/>
                <a:cs typeface="Tahoma" pitchFamily="34" charset="0"/>
              </a:rPr>
              <a:t>Drawal</a:t>
            </a:r>
            <a:r>
              <a:rPr lang="en-IN" sz="1700" dirty="0" smtClean="0">
                <a:latin typeface="Tahoma" pitchFamily="34" charset="0"/>
                <a:ea typeface="Tahoma" pitchFamily="34" charset="0"/>
                <a:cs typeface="Tahoma" pitchFamily="34" charset="0"/>
              </a:rPr>
              <a:t> of foreign exchange by any person for the following purpose is prohibited, </a:t>
            </a:r>
            <a:r>
              <a:rPr lang="en-IN" sz="1700" dirty="0" smtClean="0">
                <a:latin typeface="Tahoma" pitchFamily="34" charset="0"/>
                <a:ea typeface="Tahoma" pitchFamily="34" charset="0"/>
                <a:cs typeface="Tahoma" pitchFamily="34" charset="0"/>
              </a:rPr>
              <a:t>namely</a:t>
            </a:r>
            <a:endParaRPr lang="en-US" sz="1700" dirty="0" smtClean="0">
              <a:latin typeface="Tahoma" pitchFamily="34" charset="0"/>
              <a:ea typeface="Tahoma" pitchFamily="34" charset="0"/>
              <a:cs typeface="Tahoma" pitchFamily="34" charset="0"/>
            </a:endParaRPr>
          </a:p>
          <a:p>
            <a:pPr marL="715963" indent="-352425">
              <a:buFont typeface="Wingdings" pitchFamily="2" charset="2"/>
              <a:buChar char="v"/>
            </a:pPr>
            <a:r>
              <a:rPr lang="en-IN" sz="1700" dirty="0" smtClean="0">
                <a:latin typeface="Tahoma" pitchFamily="34" charset="0"/>
                <a:ea typeface="Tahoma" pitchFamily="34" charset="0"/>
                <a:cs typeface="Tahoma" pitchFamily="34" charset="0"/>
              </a:rPr>
              <a:t>(</a:t>
            </a:r>
            <a:r>
              <a:rPr lang="en-IN" sz="1700" dirty="0" smtClean="0">
                <a:latin typeface="Tahoma" pitchFamily="34" charset="0"/>
                <a:ea typeface="Tahoma" pitchFamily="34" charset="0"/>
                <a:cs typeface="Tahoma" pitchFamily="34" charset="0"/>
              </a:rPr>
              <a:t>a) a </a:t>
            </a:r>
            <a:r>
              <a:rPr lang="en-IN" sz="1700" dirty="0" smtClean="0">
                <a:latin typeface="Tahoma" pitchFamily="34" charset="0"/>
                <a:ea typeface="Tahoma" pitchFamily="34" charset="0"/>
                <a:cs typeface="Tahoma" pitchFamily="34" charset="0"/>
              </a:rPr>
              <a:t>transaction specified in the Schedule I; or</a:t>
            </a:r>
            <a:endParaRPr lang="en-US" sz="1700" dirty="0" smtClean="0">
              <a:latin typeface="Tahoma" pitchFamily="34" charset="0"/>
              <a:ea typeface="Tahoma" pitchFamily="34" charset="0"/>
              <a:cs typeface="Tahoma" pitchFamily="34" charset="0"/>
            </a:endParaRPr>
          </a:p>
          <a:p>
            <a:pPr marL="715963" indent="-352425">
              <a:buFont typeface="Wingdings" pitchFamily="2" charset="2"/>
              <a:buChar char="v"/>
            </a:pPr>
            <a:r>
              <a:rPr lang="en-IN" sz="1700" dirty="0" smtClean="0">
                <a:latin typeface="Tahoma" pitchFamily="34" charset="0"/>
                <a:ea typeface="Tahoma" pitchFamily="34" charset="0"/>
                <a:cs typeface="Tahoma" pitchFamily="34" charset="0"/>
              </a:rPr>
              <a:t>(b) a </a:t>
            </a:r>
            <a:r>
              <a:rPr lang="en-IN" sz="1700" dirty="0" smtClean="0">
                <a:latin typeface="Tahoma" pitchFamily="34" charset="0"/>
                <a:ea typeface="Tahoma" pitchFamily="34" charset="0"/>
                <a:cs typeface="Tahoma" pitchFamily="34" charset="0"/>
              </a:rPr>
              <a:t>travel to Nepal and/or Bhutan; or</a:t>
            </a:r>
            <a:endParaRPr lang="en-US" sz="1700" dirty="0" smtClean="0">
              <a:latin typeface="Tahoma" pitchFamily="34" charset="0"/>
              <a:ea typeface="Tahoma" pitchFamily="34" charset="0"/>
              <a:cs typeface="Tahoma" pitchFamily="34" charset="0"/>
            </a:endParaRPr>
          </a:p>
          <a:p>
            <a:pPr marL="715963" indent="-352425">
              <a:buFont typeface="Wingdings" pitchFamily="2" charset="2"/>
              <a:buChar char="v"/>
            </a:pPr>
            <a:r>
              <a:rPr lang="en-IN" sz="1700" dirty="0" smtClean="0">
                <a:latin typeface="Tahoma" pitchFamily="34" charset="0"/>
                <a:ea typeface="Tahoma" pitchFamily="34" charset="0"/>
                <a:cs typeface="Tahoma" pitchFamily="34" charset="0"/>
              </a:rPr>
              <a:t>(c) a </a:t>
            </a:r>
            <a:r>
              <a:rPr lang="en-IN" sz="1700" dirty="0" smtClean="0">
                <a:latin typeface="Tahoma" pitchFamily="34" charset="0"/>
                <a:ea typeface="Tahoma" pitchFamily="34" charset="0"/>
                <a:cs typeface="Tahoma" pitchFamily="34" charset="0"/>
              </a:rPr>
              <a:t>transaction with a person resident in Nepal or Bhutan :</a:t>
            </a:r>
            <a:endParaRPr lang="en-US" sz="1700" dirty="0" smtClean="0">
              <a:latin typeface="Tahoma" pitchFamily="34" charset="0"/>
              <a:ea typeface="Tahoma" pitchFamily="34" charset="0"/>
              <a:cs typeface="Tahoma" pitchFamily="34" charset="0"/>
            </a:endParaRPr>
          </a:p>
          <a:p>
            <a:r>
              <a:rPr lang="en-IN" sz="1700" b="1" dirty="0" smtClean="0">
                <a:latin typeface="Tahoma" pitchFamily="34" charset="0"/>
                <a:ea typeface="Tahoma" pitchFamily="34" charset="0"/>
                <a:cs typeface="Tahoma" pitchFamily="34" charset="0"/>
              </a:rPr>
              <a:t>Provided</a:t>
            </a:r>
            <a:r>
              <a:rPr lang="en-IN" sz="1700" dirty="0" smtClean="0">
                <a:latin typeface="Tahoma" pitchFamily="34" charset="0"/>
                <a:ea typeface="Tahoma" pitchFamily="34" charset="0"/>
                <a:cs typeface="Tahoma" pitchFamily="34" charset="0"/>
              </a:rPr>
              <a:t> that the prohibition in clause (c) may be exempted by RBI subject to such terms </a:t>
            </a:r>
            <a:r>
              <a:rPr lang="en-IN" sz="1700" dirty="0" smtClean="0">
                <a:latin typeface="Tahoma" pitchFamily="34" charset="0"/>
                <a:ea typeface="Tahoma" pitchFamily="34" charset="0"/>
                <a:cs typeface="Tahoma" pitchFamily="34" charset="0"/>
              </a:rPr>
              <a:t>and conditions </a:t>
            </a:r>
            <a:r>
              <a:rPr lang="en-IN" sz="1700" dirty="0" smtClean="0">
                <a:latin typeface="Tahoma" pitchFamily="34" charset="0"/>
                <a:ea typeface="Tahoma" pitchFamily="34" charset="0"/>
                <a:cs typeface="Tahoma" pitchFamily="34" charset="0"/>
              </a:rPr>
              <a:t>as it may consider necessary to stipulate by special or general order</a:t>
            </a:r>
            <a:r>
              <a:rPr lang="en-IN" sz="1700" dirty="0" smtClean="0">
                <a:latin typeface="Tahoma" pitchFamily="34" charset="0"/>
                <a:ea typeface="Tahoma" pitchFamily="34" charset="0"/>
                <a:cs typeface="Tahoma" pitchFamily="34" charset="0"/>
              </a:rPr>
              <a:t>. </a:t>
            </a:r>
          </a:p>
          <a:p>
            <a:r>
              <a:rPr lang="en-IN" sz="1700" dirty="0" smtClean="0">
                <a:latin typeface="Tahoma" pitchFamily="34" charset="0"/>
                <a:ea typeface="Tahoma" pitchFamily="34" charset="0"/>
                <a:cs typeface="Tahoma" pitchFamily="34" charset="0"/>
              </a:rPr>
              <a:t>No person shall draw foreign exchange for a transaction included in the Schedule II without prior approval of the Government of </a:t>
            </a:r>
            <a:r>
              <a:rPr lang="en-IN" sz="1700" dirty="0" smtClean="0">
                <a:latin typeface="Tahoma" pitchFamily="34" charset="0"/>
                <a:ea typeface="Tahoma" pitchFamily="34" charset="0"/>
                <a:cs typeface="Tahoma" pitchFamily="34" charset="0"/>
              </a:rPr>
              <a:t>India. However, the </a:t>
            </a:r>
            <a:r>
              <a:rPr lang="en-IN" sz="1700" dirty="0" smtClean="0">
                <a:latin typeface="Tahoma" pitchFamily="34" charset="0"/>
                <a:ea typeface="Tahoma" pitchFamily="34" charset="0"/>
                <a:cs typeface="Tahoma" pitchFamily="34" charset="0"/>
              </a:rPr>
              <a:t>payment </a:t>
            </a:r>
            <a:r>
              <a:rPr lang="en-IN" sz="1700" dirty="0" smtClean="0">
                <a:latin typeface="Tahoma" pitchFamily="34" charset="0"/>
                <a:ea typeface="Tahoma" pitchFamily="34" charset="0"/>
                <a:cs typeface="Tahoma" pitchFamily="34" charset="0"/>
              </a:rPr>
              <a:t>can be </a:t>
            </a:r>
            <a:r>
              <a:rPr lang="en-IN" sz="1700" dirty="0" smtClean="0">
                <a:latin typeface="Tahoma" pitchFamily="34" charset="0"/>
                <a:ea typeface="Tahoma" pitchFamily="34" charset="0"/>
                <a:cs typeface="Tahoma" pitchFamily="34" charset="0"/>
              </a:rPr>
              <a:t>made out of funds held in Resident Foreign Currency (RFC) Account </a:t>
            </a:r>
            <a:r>
              <a:rPr lang="en-IN" sz="1700" dirty="0" smtClean="0">
                <a:latin typeface="Tahoma" pitchFamily="34" charset="0"/>
                <a:ea typeface="Tahoma" pitchFamily="34" charset="0"/>
                <a:cs typeface="Tahoma" pitchFamily="34" charset="0"/>
              </a:rPr>
              <a:t>of </a:t>
            </a:r>
            <a:r>
              <a:rPr lang="en-IN" sz="1700" dirty="0" smtClean="0">
                <a:latin typeface="Tahoma" pitchFamily="34" charset="0"/>
                <a:ea typeface="Tahoma" pitchFamily="34" charset="0"/>
                <a:cs typeface="Tahoma" pitchFamily="34" charset="0"/>
              </a:rPr>
              <a:t>the </a:t>
            </a:r>
            <a:r>
              <a:rPr lang="en-IN" sz="1700" dirty="0" smtClean="0">
                <a:latin typeface="Tahoma" pitchFamily="34" charset="0"/>
                <a:ea typeface="Tahoma" pitchFamily="34" charset="0"/>
                <a:cs typeface="Tahoma" pitchFamily="34" charset="0"/>
              </a:rPr>
              <a:t>remitter.  </a:t>
            </a:r>
          </a:p>
          <a:p>
            <a:r>
              <a:rPr lang="en-IN" sz="1700" dirty="0" smtClean="0">
                <a:latin typeface="Tahoma" pitchFamily="34" charset="0"/>
                <a:ea typeface="Tahoma" pitchFamily="34" charset="0"/>
                <a:cs typeface="Tahoma" pitchFamily="34" charset="0"/>
              </a:rPr>
              <a:t>Every </a:t>
            </a:r>
            <a:r>
              <a:rPr lang="en-IN" sz="1700" dirty="0" err="1" smtClean="0">
                <a:latin typeface="Tahoma" pitchFamily="34" charset="0"/>
                <a:ea typeface="Tahoma" pitchFamily="34" charset="0"/>
                <a:cs typeface="Tahoma" pitchFamily="34" charset="0"/>
              </a:rPr>
              <a:t>drawal</a:t>
            </a:r>
            <a:r>
              <a:rPr lang="en-IN" sz="1700" dirty="0" smtClean="0">
                <a:latin typeface="Tahoma" pitchFamily="34" charset="0"/>
                <a:ea typeface="Tahoma" pitchFamily="34" charset="0"/>
                <a:cs typeface="Tahoma" pitchFamily="34" charset="0"/>
              </a:rPr>
              <a:t> of foreign exchange for transactions included in Schedule III shall be governed as provided </a:t>
            </a:r>
            <a:r>
              <a:rPr lang="en-IN" sz="1700" dirty="0" smtClean="0">
                <a:latin typeface="Tahoma" pitchFamily="34" charset="0"/>
                <a:ea typeface="Tahoma" pitchFamily="34" charset="0"/>
                <a:cs typeface="Tahoma" pitchFamily="34" charset="0"/>
              </a:rPr>
              <a:t>therein. However restrictions as provided</a:t>
            </a:r>
            <a:r>
              <a:rPr lang="en-IN" sz="1700" dirty="0" smtClean="0">
                <a:latin typeface="Tahoma" pitchFamily="34" charset="0"/>
                <a:ea typeface="Tahoma" pitchFamily="34" charset="0"/>
                <a:cs typeface="Tahoma" pitchFamily="34" charset="0"/>
              </a:rPr>
              <a:t> Schedule </a:t>
            </a:r>
            <a:r>
              <a:rPr lang="en-IN" sz="1700" dirty="0" smtClean="0">
                <a:latin typeface="Tahoma" pitchFamily="34" charset="0"/>
                <a:ea typeface="Tahoma" pitchFamily="34" charset="0"/>
                <a:cs typeface="Tahoma" pitchFamily="34" charset="0"/>
              </a:rPr>
              <a:t>III does not apply </a:t>
            </a:r>
            <a:r>
              <a:rPr lang="en-IN" sz="1700" dirty="0" smtClean="0">
                <a:latin typeface="Tahoma" pitchFamily="34" charset="0"/>
                <a:ea typeface="Tahoma" pitchFamily="34" charset="0"/>
                <a:cs typeface="Tahoma" pitchFamily="34" charset="0"/>
              </a:rPr>
              <a:t>to the use of International Credit Card for making payment by a person towards meeting expenses while such person is on a visit outside India.</a:t>
            </a:r>
            <a:endParaRPr lang="en-IN" sz="1700" dirty="0" smtClean="0">
              <a:latin typeface="Tahoma" pitchFamily="34" charset="0"/>
              <a:ea typeface="Tahoma" pitchFamily="34" charset="0"/>
              <a:cs typeface="Tahoma" pitchFamily="34" charset="0"/>
            </a:endParaRPr>
          </a:p>
          <a:p>
            <a:endParaRPr lang="en-US" sz="1600"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9</a:t>
            </a:fld>
            <a:endParaRPr lang="en-IN" altLang="en-US">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3184</TotalTime>
  <Words>1689</Words>
  <Application>Microsoft Office PowerPoint</Application>
  <PresentationFormat>On-screen Show (16:9)</PresentationFormat>
  <Paragraphs>91</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Module</vt:lpstr>
      <vt:lpstr>FEMA OVERVIEW AND  LIBERALISED REMITTANCE SCHEME</vt:lpstr>
      <vt:lpstr>OVERVIEW</vt:lpstr>
      <vt:lpstr>RESIDENTIAL STATUS</vt:lpstr>
      <vt:lpstr>RESIDENTIAL STATUS</vt:lpstr>
      <vt:lpstr>Non-Resident Indian(NRI) and Person of Indian Origin (PIO)</vt:lpstr>
      <vt:lpstr>Penalty &amp; Prosecution </vt:lpstr>
      <vt:lpstr>Penalty &amp; Prosecution </vt:lpstr>
      <vt:lpstr>FOREIGN EXCHANGE MANAGEMENT (CURRENT ACCOUNT TRANSACTIONS) RULES, 2000</vt:lpstr>
      <vt:lpstr>FOREIGN EXCHANGE MANAGEMENT (CURRENT ACCOUNT TRANSACTIONS) RULES, 2000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INPUT TAX CREDIT</dc:title>
  <dc:creator>Vinay Kumar Shraff</dc:creator>
  <cp:lastModifiedBy>VINAY</cp:lastModifiedBy>
  <cp:revision>274</cp:revision>
  <dcterms:created xsi:type="dcterms:W3CDTF">2017-09-15T12:27:52Z</dcterms:created>
  <dcterms:modified xsi:type="dcterms:W3CDTF">2020-04-13T03:42:09Z</dcterms:modified>
</cp:coreProperties>
</file>